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3.xml" ContentType="application/vnd.openxmlformats-officedocument.presentationml.notesSlide+xml"/>
  <Override PartName="/ppt/tags/tag32.xml" ContentType="application/vnd.openxmlformats-officedocument.presentationml.tags+xml"/>
  <Override PartName="/ppt/notesSlides/notesSlide4.xml" ContentType="application/vnd.openxmlformats-officedocument.presentationml.notesSlide+xml"/>
  <Override PartName="/ppt/tags/tag33.xml" ContentType="application/vnd.openxmlformats-officedocument.presentationml.tags+xml"/>
  <Override PartName="/ppt/notesSlides/notesSlide5.xml" ContentType="application/vnd.openxmlformats-officedocument.presentationml.notesSlide+xml"/>
  <Override PartName="/ppt/tags/tag34.xml" ContentType="application/vnd.openxmlformats-officedocument.presentationml.tags+xml"/>
  <Override PartName="/ppt/notesSlides/notesSlide6.xml" ContentType="application/vnd.openxmlformats-officedocument.presentationml.notesSlide+xml"/>
  <Override PartName="/ppt/tags/tag35.xml" ContentType="application/vnd.openxmlformats-officedocument.presentationml.tags+xml"/>
  <Override PartName="/ppt/notesSlides/notesSlide7.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8.xml" ContentType="application/vnd.openxmlformats-officedocument.presentationml.notesSlide+xml"/>
  <Override PartName="/ppt/tags/tag38.xml" ContentType="application/vnd.openxmlformats-officedocument.presentationml.tags+xml"/>
  <Override PartName="/ppt/notesSlides/notesSlide9.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10.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11.xml" ContentType="application/vnd.openxmlformats-officedocument.presentationml.notesSlide+xml"/>
  <Override PartName="/ppt/tags/tag46.xml" ContentType="application/vnd.openxmlformats-officedocument.presentationml.tags+xml"/>
  <Override PartName="/ppt/notesSlides/notesSlide12.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13.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notesSlides/notesSlide14.xml" ContentType="application/vnd.openxmlformats-officedocument.presentationml.notesSlide+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9" r:id="rId1"/>
  </p:sldMasterIdLst>
  <p:notesMasterIdLst>
    <p:notesMasterId r:id="rId84"/>
  </p:notesMasterIdLst>
  <p:sldIdLst>
    <p:sldId id="288" r:id="rId2"/>
    <p:sldId id="289" r:id="rId3"/>
    <p:sldId id="290" r:id="rId4"/>
    <p:sldId id="262" r:id="rId5"/>
    <p:sldId id="344" r:id="rId6"/>
    <p:sldId id="345" r:id="rId7"/>
    <p:sldId id="346" r:id="rId8"/>
    <p:sldId id="294" r:id="rId9"/>
    <p:sldId id="347" r:id="rId10"/>
    <p:sldId id="257" r:id="rId11"/>
    <p:sldId id="258" r:id="rId12"/>
    <p:sldId id="259" r:id="rId13"/>
    <p:sldId id="260" r:id="rId14"/>
    <p:sldId id="261" r:id="rId15"/>
    <p:sldId id="348" r:id="rId16"/>
    <p:sldId id="263" r:id="rId17"/>
    <p:sldId id="349" r:id="rId18"/>
    <p:sldId id="350" r:id="rId19"/>
    <p:sldId id="354" r:id="rId20"/>
    <p:sldId id="355" r:id="rId21"/>
    <p:sldId id="351" r:id="rId22"/>
    <p:sldId id="352" r:id="rId23"/>
    <p:sldId id="353" r:id="rId24"/>
    <p:sldId id="376" r:id="rId25"/>
    <p:sldId id="265" r:id="rId26"/>
    <p:sldId id="356" r:id="rId27"/>
    <p:sldId id="264" r:id="rId28"/>
    <p:sldId id="292" r:id="rId29"/>
    <p:sldId id="267" r:id="rId30"/>
    <p:sldId id="268" r:id="rId31"/>
    <p:sldId id="274" r:id="rId32"/>
    <p:sldId id="275" r:id="rId33"/>
    <p:sldId id="276" r:id="rId34"/>
    <p:sldId id="277" r:id="rId35"/>
    <p:sldId id="278" r:id="rId36"/>
    <p:sldId id="330" r:id="rId37"/>
    <p:sldId id="279" r:id="rId38"/>
    <p:sldId id="280" r:id="rId39"/>
    <p:sldId id="357" r:id="rId40"/>
    <p:sldId id="358" r:id="rId41"/>
    <p:sldId id="281" r:id="rId42"/>
    <p:sldId id="374" r:id="rId43"/>
    <p:sldId id="359" r:id="rId44"/>
    <p:sldId id="360" r:id="rId45"/>
    <p:sldId id="282" r:id="rId46"/>
    <p:sldId id="283" r:id="rId47"/>
    <p:sldId id="361" r:id="rId48"/>
    <p:sldId id="295" r:id="rId49"/>
    <p:sldId id="296" r:id="rId50"/>
    <p:sldId id="372" r:id="rId51"/>
    <p:sldId id="307" r:id="rId52"/>
    <p:sldId id="308" r:id="rId53"/>
    <p:sldId id="320" r:id="rId54"/>
    <p:sldId id="322" r:id="rId55"/>
    <p:sldId id="328" r:id="rId56"/>
    <p:sldId id="297" r:id="rId57"/>
    <p:sldId id="298" r:id="rId58"/>
    <p:sldId id="299" r:id="rId59"/>
    <p:sldId id="362" r:id="rId60"/>
    <p:sldId id="363" r:id="rId61"/>
    <p:sldId id="300" r:id="rId62"/>
    <p:sldId id="301" r:id="rId63"/>
    <p:sldId id="303" r:id="rId64"/>
    <p:sldId id="304" r:id="rId65"/>
    <p:sldId id="305" r:id="rId66"/>
    <p:sldId id="306" r:id="rId67"/>
    <p:sldId id="364" r:id="rId68"/>
    <p:sldId id="365" r:id="rId69"/>
    <p:sldId id="311" r:id="rId70"/>
    <p:sldId id="366" r:id="rId71"/>
    <p:sldId id="314" r:id="rId72"/>
    <p:sldId id="315" r:id="rId73"/>
    <p:sldId id="367" r:id="rId74"/>
    <p:sldId id="368" r:id="rId75"/>
    <p:sldId id="269" r:id="rId76"/>
    <p:sldId id="319" r:id="rId77"/>
    <p:sldId id="370" r:id="rId78"/>
    <p:sldId id="369" r:id="rId79"/>
    <p:sldId id="375" r:id="rId80"/>
    <p:sldId id="371" r:id="rId81"/>
    <p:sldId id="373" r:id="rId82"/>
    <p:sldId id="331" r:id="rId83"/>
  </p:sldIdLst>
  <p:sldSz cx="9144000" cy="6858000" type="screen4x3"/>
  <p:notesSz cx="6950075" cy="9236075"/>
  <p:custDataLst>
    <p:tags r:id="rId85"/>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350" autoAdjust="0"/>
    <p:restoredTop sz="81053" autoAdjust="0"/>
  </p:normalViewPr>
  <p:slideViewPr>
    <p:cSldViewPr>
      <p:cViewPr varScale="1">
        <p:scale>
          <a:sx n="115" d="100"/>
          <a:sy n="115" d="100"/>
        </p:scale>
        <p:origin x="116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gs" Target="tags/tag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11699" cy="46180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defRPr sz="1200" dirty="0">
                <a:cs typeface="+mn-cs"/>
              </a:defRPr>
            </a:lvl1pPr>
          </a:lstStyle>
          <a:p>
            <a:pPr>
              <a:defRPr/>
            </a:pPr>
            <a:endParaRPr lang="en-US"/>
          </a:p>
        </p:txBody>
      </p:sp>
      <p:sp>
        <p:nvSpPr>
          <p:cNvPr id="27651" name="Rectangle 3"/>
          <p:cNvSpPr>
            <a:spLocks noGrp="1" noChangeArrowheads="1"/>
          </p:cNvSpPr>
          <p:nvPr>
            <p:ph type="dt" idx="1"/>
          </p:nvPr>
        </p:nvSpPr>
        <p:spPr bwMode="auto">
          <a:xfrm>
            <a:off x="3936768" y="0"/>
            <a:ext cx="3011699" cy="46180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lvl1pPr algn="r">
              <a:defRPr sz="1200" dirty="0">
                <a:cs typeface="+mn-cs"/>
              </a:defRPr>
            </a:lvl1pPr>
          </a:lstStyle>
          <a:p>
            <a:pPr>
              <a:defRPr/>
            </a:pPr>
            <a:endParaRPr lang="en-US"/>
          </a:p>
        </p:txBody>
      </p:sp>
      <p:sp>
        <p:nvSpPr>
          <p:cNvPr id="97284" name="Rectangle 4"/>
          <p:cNvSpPr>
            <a:spLocks noGrp="1" noRot="1" noChangeAspect="1" noChangeArrowheads="1" noTextEdit="1"/>
          </p:cNvSpPr>
          <p:nvPr>
            <p:ph type="sldImg" idx="2"/>
          </p:nvPr>
        </p:nvSpPr>
        <p:spPr bwMode="auto">
          <a:xfrm>
            <a:off x="1165225" y="692150"/>
            <a:ext cx="4619625" cy="3463925"/>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695008" y="4387136"/>
            <a:ext cx="5560060" cy="4156234"/>
          </a:xfrm>
          <a:prstGeom prst="rect">
            <a:avLst/>
          </a:prstGeom>
          <a:noFill/>
          <a:ln w="9525">
            <a:noFill/>
            <a:miter lim="800000"/>
            <a:headEnd/>
            <a:tailEnd/>
          </a:ln>
          <a:effectLst/>
        </p:spPr>
        <p:txBody>
          <a:bodyPr vert="horz" wrap="square" lIns="92492" tIns="46246" rIns="92492" bIns="4624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772668"/>
            <a:ext cx="3011699" cy="461804"/>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defRPr sz="1200" dirty="0">
                <a:cs typeface="+mn-cs"/>
              </a:defRPr>
            </a:lvl1pPr>
          </a:lstStyle>
          <a:p>
            <a:pPr>
              <a:defRPr/>
            </a:pPr>
            <a:endParaRPr lang="en-US"/>
          </a:p>
        </p:txBody>
      </p:sp>
      <p:sp>
        <p:nvSpPr>
          <p:cNvPr id="27655" name="Rectangle 7"/>
          <p:cNvSpPr>
            <a:spLocks noGrp="1" noChangeArrowheads="1"/>
          </p:cNvSpPr>
          <p:nvPr>
            <p:ph type="sldNum" sz="quarter" idx="5"/>
          </p:nvPr>
        </p:nvSpPr>
        <p:spPr bwMode="auto">
          <a:xfrm>
            <a:off x="3936768" y="8772668"/>
            <a:ext cx="3011699" cy="461804"/>
          </a:xfrm>
          <a:prstGeom prst="rect">
            <a:avLst/>
          </a:prstGeom>
          <a:noFill/>
          <a:ln w="9525">
            <a:noFill/>
            <a:miter lim="800000"/>
            <a:headEnd/>
            <a:tailEnd/>
          </a:ln>
          <a:effectLst/>
        </p:spPr>
        <p:txBody>
          <a:bodyPr vert="horz" wrap="square" lIns="92492" tIns="46246" rIns="92492" bIns="46246" numCol="1" anchor="b" anchorCtr="0" compatLnSpc="1">
            <a:prstTxWarp prst="textNoShape">
              <a:avLst/>
            </a:prstTxWarp>
          </a:bodyPr>
          <a:lstStyle>
            <a:lvl1pPr algn="r">
              <a:defRPr sz="1200">
                <a:cs typeface="+mn-cs"/>
              </a:defRPr>
            </a:lvl1pPr>
          </a:lstStyle>
          <a:p>
            <a:pPr>
              <a:defRPr/>
            </a:pPr>
            <a:fld id="{EBD64989-451D-4D5E-9373-7A005002B167}" type="slidenum">
              <a:rPr lang="en-US"/>
              <a:pPr>
                <a:defRPr/>
              </a:pPr>
              <a:t>‹#›</a:t>
            </a:fld>
            <a:endParaRPr lang="en-US" dirty="0"/>
          </a:p>
        </p:txBody>
      </p:sp>
    </p:spTree>
    <p:extLst>
      <p:ext uri="{BB962C8B-B14F-4D97-AF65-F5344CB8AC3E}">
        <p14:creationId xmlns:p14="http://schemas.microsoft.com/office/powerpoint/2010/main" val="31537324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p:spPr>
        <p:txBody>
          <a:bodyPr/>
          <a:lstStyle/>
          <a:p>
            <a:pPr eaLnBrk="1" hangingPunct="1"/>
            <a:endParaRPr lang="en-US" smtClean="0">
              <a:solidFill>
                <a:srgbClr val="C00000"/>
              </a:solidFill>
            </a:endParaRPr>
          </a:p>
        </p:txBody>
      </p:sp>
      <p:sp>
        <p:nvSpPr>
          <p:cNvPr id="98308" name="Slide Number Placeholder 3"/>
          <p:cNvSpPr>
            <a:spLocks noGrp="1"/>
          </p:cNvSpPr>
          <p:nvPr>
            <p:ph type="sldNum" sz="quarter" idx="5"/>
          </p:nvPr>
        </p:nvSpPr>
        <p:spPr>
          <a:noFill/>
        </p:spPr>
        <p:txBody>
          <a:bodyPr/>
          <a:lstStyle/>
          <a:p>
            <a:fld id="{2F5C245B-F911-4254-B855-B793D5BDF88E}" type="slidenum">
              <a:rPr lang="en-US" smtClean="0"/>
              <a:pPr/>
              <a:t>3</a:t>
            </a:fld>
            <a:endParaRPr lang="en-US" smtClean="0"/>
          </a:p>
        </p:txBody>
      </p:sp>
    </p:spTree>
    <p:extLst>
      <p:ext uri="{BB962C8B-B14F-4D97-AF65-F5344CB8AC3E}">
        <p14:creationId xmlns:p14="http://schemas.microsoft.com/office/powerpoint/2010/main" val="26909414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CC08D799-CAFF-4DAE-830A-78858E9AEC95}" type="slidenum">
              <a:rPr lang="en-US" smtClean="0"/>
              <a:pPr/>
              <a:t>41</a:t>
            </a:fld>
            <a:endParaRPr lang="en-US" smtClean="0"/>
          </a:p>
        </p:txBody>
      </p:sp>
      <p:sp>
        <p:nvSpPr>
          <p:cNvPr id="107523" name="Rectangle 2"/>
          <p:cNvSpPr>
            <a:spLocks noChangeArrowheads="1"/>
          </p:cNvSpPr>
          <p:nvPr/>
        </p:nvSpPr>
        <p:spPr bwMode="auto">
          <a:xfrm>
            <a:off x="3938376" y="0"/>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7524" name="Rectangle 3"/>
          <p:cNvSpPr>
            <a:spLocks noChangeArrowheads="1"/>
          </p:cNvSpPr>
          <p:nvPr/>
        </p:nvSpPr>
        <p:spPr bwMode="auto">
          <a:xfrm>
            <a:off x="3938376" y="8774271"/>
            <a:ext cx="3011699" cy="461804"/>
          </a:xfrm>
          <a:prstGeom prst="rect">
            <a:avLst/>
          </a:prstGeom>
          <a:noFill/>
          <a:ln w="12700">
            <a:noFill/>
            <a:miter lim="800000"/>
            <a:headEnd/>
            <a:tailEnd/>
          </a:ln>
        </p:spPr>
        <p:txBody>
          <a:bodyPr lIns="19269" tIns="0" rIns="19269" bIns="0" anchor="b"/>
          <a:lstStyle/>
          <a:p>
            <a:pPr algn="r" eaLnBrk="0" hangingPunct="0"/>
            <a:r>
              <a:rPr lang="en-US" sz="1000" i="1">
                <a:latin typeface="Times New Roman" pitchFamily="18" charset="0"/>
              </a:rPr>
              <a:t>11</a:t>
            </a:r>
          </a:p>
        </p:txBody>
      </p:sp>
      <p:sp>
        <p:nvSpPr>
          <p:cNvPr id="107525" name="Rectangle 4"/>
          <p:cNvSpPr>
            <a:spLocks noChangeArrowheads="1"/>
          </p:cNvSpPr>
          <p:nvPr/>
        </p:nvSpPr>
        <p:spPr bwMode="auto">
          <a:xfrm>
            <a:off x="0" y="8774271"/>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7526" name="Rectangle 5"/>
          <p:cNvSpPr>
            <a:spLocks noChangeArrowheads="1"/>
          </p:cNvSpPr>
          <p:nvPr/>
        </p:nvSpPr>
        <p:spPr bwMode="auto">
          <a:xfrm>
            <a:off x="0" y="0"/>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7527" name="Rectangle 6"/>
          <p:cNvSpPr>
            <a:spLocks noGrp="1" noRot="1" noChangeAspect="1" noChangeArrowheads="1" noTextEdit="1"/>
          </p:cNvSpPr>
          <p:nvPr>
            <p:ph type="sldImg"/>
          </p:nvPr>
        </p:nvSpPr>
        <p:spPr>
          <a:xfrm>
            <a:off x="1174750" y="698500"/>
            <a:ext cx="4600575" cy="3451225"/>
          </a:xfrm>
          <a:ln cap="flat"/>
        </p:spPr>
      </p:sp>
      <p:sp>
        <p:nvSpPr>
          <p:cNvPr id="107528" name="Rectangle 7"/>
          <p:cNvSpPr>
            <a:spLocks noGrp="1" noChangeArrowheads="1"/>
          </p:cNvSpPr>
          <p:nvPr>
            <p:ph type="body" idx="1"/>
          </p:nvPr>
        </p:nvSpPr>
        <p:spPr>
          <a:xfrm>
            <a:off x="926677" y="4388740"/>
            <a:ext cx="5096722" cy="4153027"/>
          </a:xfrm>
          <a:noFill/>
          <a:ln/>
        </p:spPr>
        <p:txBody>
          <a:bodyPr lIns="91529" tIns="44961" rIns="91529" bIns="44961"/>
          <a:lstStyle/>
          <a:p>
            <a:pPr eaLnBrk="1" hangingPunct="1"/>
            <a:r>
              <a:rPr lang="en-US" smtClean="0"/>
              <a:t>Standard Precautions should be used on all patients whether they are suspected of being infectious or not.</a:t>
            </a:r>
          </a:p>
        </p:txBody>
      </p:sp>
    </p:spTree>
    <p:extLst>
      <p:ext uri="{BB962C8B-B14F-4D97-AF65-F5344CB8AC3E}">
        <p14:creationId xmlns:p14="http://schemas.microsoft.com/office/powerpoint/2010/main" val="17577338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7141ECA1-3A72-4B5C-B052-C76BA1FAFE05}" type="slidenum">
              <a:rPr lang="en-US" smtClean="0"/>
              <a:pPr/>
              <a:t>45</a:t>
            </a:fld>
            <a:endParaRPr lang="en-US" smtClean="0"/>
          </a:p>
        </p:txBody>
      </p:sp>
      <p:sp>
        <p:nvSpPr>
          <p:cNvPr id="108547" name="Rectangle 2"/>
          <p:cNvSpPr>
            <a:spLocks noChangeArrowheads="1"/>
          </p:cNvSpPr>
          <p:nvPr/>
        </p:nvSpPr>
        <p:spPr bwMode="auto">
          <a:xfrm>
            <a:off x="3938376" y="0"/>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8548" name="Rectangle 3"/>
          <p:cNvSpPr>
            <a:spLocks noChangeArrowheads="1"/>
          </p:cNvSpPr>
          <p:nvPr/>
        </p:nvSpPr>
        <p:spPr bwMode="auto">
          <a:xfrm>
            <a:off x="3938376" y="8774271"/>
            <a:ext cx="3011699" cy="461804"/>
          </a:xfrm>
          <a:prstGeom prst="rect">
            <a:avLst/>
          </a:prstGeom>
          <a:noFill/>
          <a:ln w="12700">
            <a:noFill/>
            <a:miter lim="800000"/>
            <a:headEnd/>
            <a:tailEnd/>
          </a:ln>
        </p:spPr>
        <p:txBody>
          <a:bodyPr lIns="19269" tIns="0" rIns="19269" bIns="0" anchor="b"/>
          <a:lstStyle/>
          <a:p>
            <a:pPr algn="r" eaLnBrk="0" hangingPunct="0"/>
            <a:r>
              <a:rPr lang="en-US" sz="1000" i="1">
                <a:latin typeface="Times New Roman" pitchFamily="18" charset="0"/>
              </a:rPr>
              <a:t>17</a:t>
            </a:r>
          </a:p>
        </p:txBody>
      </p:sp>
      <p:sp>
        <p:nvSpPr>
          <p:cNvPr id="108549" name="Rectangle 4"/>
          <p:cNvSpPr>
            <a:spLocks noChangeArrowheads="1"/>
          </p:cNvSpPr>
          <p:nvPr/>
        </p:nvSpPr>
        <p:spPr bwMode="auto">
          <a:xfrm>
            <a:off x="0" y="8774271"/>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8550" name="Rectangle 5"/>
          <p:cNvSpPr>
            <a:spLocks noChangeArrowheads="1"/>
          </p:cNvSpPr>
          <p:nvPr/>
        </p:nvSpPr>
        <p:spPr bwMode="auto">
          <a:xfrm>
            <a:off x="0" y="0"/>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8551" name="Rectangle 6"/>
          <p:cNvSpPr>
            <a:spLocks noGrp="1" noRot="1" noChangeAspect="1" noChangeArrowheads="1" noTextEdit="1"/>
          </p:cNvSpPr>
          <p:nvPr>
            <p:ph type="sldImg"/>
          </p:nvPr>
        </p:nvSpPr>
        <p:spPr>
          <a:xfrm>
            <a:off x="1174750" y="698500"/>
            <a:ext cx="4600575" cy="3451225"/>
          </a:xfrm>
          <a:ln cap="flat"/>
        </p:spPr>
      </p:sp>
      <p:sp>
        <p:nvSpPr>
          <p:cNvPr id="108552" name="Rectangle 7"/>
          <p:cNvSpPr>
            <a:spLocks noGrp="1" noChangeArrowheads="1"/>
          </p:cNvSpPr>
          <p:nvPr>
            <p:ph type="body" idx="1"/>
          </p:nvPr>
        </p:nvSpPr>
        <p:spPr>
          <a:xfrm>
            <a:off x="926677" y="4388740"/>
            <a:ext cx="5096722" cy="4153027"/>
          </a:xfrm>
          <a:noFill/>
          <a:ln/>
        </p:spPr>
        <p:txBody>
          <a:bodyPr lIns="91529" tIns="44961" rIns="91529" bIns="44961"/>
          <a:lstStyle/>
          <a:p>
            <a:pPr eaLnBrk="1" hangingPunct="1"/>
            <a:endParaRPr lang="en-US" smtClean="0"/>
          </a:p>
        </p:txBody>
      </p:sp>
    </p:spTree>
    <p:extLst>
      <p:ext uri="{BB962C8B-B14F-4D97-AF65-F5344CB8AC3E}">
        <p14:creationId xmlns:p14="http://schemas.microsoft.com/office/powerpoint/2010/main" val="14729960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CBD8871A-56C1-4936-8AA0-FFC12C22C186}" type="slidenum">
              <a:rPr lang="en-US" smtClean="0"/>
              <a:pPr/>
              <a:t>46</a:t>
            </a:fld>
            <a:endParaRPr lang="en-US" smtClean="0"/>
          </a:p>
        </p:txBody>
      </p:sp>
      <p:sp>
        <p:nvSpPr>
          <p:cNvPr id="109571" name="Rectangle 2"/>
          <p:cNvSpPr>
            <a:spLocks noChangeArrowheads="1"/>
          </p:cNvSpPr>
          <p:nvPr/>
        </p:nvSpPr>
        <p:spPr bwMode="auto">
          <a:xfrm>
            <a:off x="3938376" y="0"/>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9572" name="Rectangle 3"/>
          <p:cNvSpPr>
            <a:spLocks noChangeArrowheads="1"/>
          </p:cNvSpPr>
          <p:nvPr/>
        </p:nvSpPr>
        <p:spPr bwMode="auto">
          <a:xfrm>
            <a:off x="3938376" y="8774271"/>
            <a:ext cx="3011699" cy="461804"/>
          </a:xfrm>
          <a:prstGeom prst="rect">
            <a:avLst/>
          </a:prstGeom>
          <a:noFill/>
          <a:ln w="12700">
            <a:noFill/>
            <a:miter lim="800000"/>
            <a:headEnd/>
            <a:tailEnd/>
          </a:ln>
        </p:spPr>
        <p:txBody>
          <a:bodyPr lIns="19269" tIns="0" rIns="19269" bIns="0" anchor="b"/>
          <a:lstStyle/>
          <a:p>
            <a:pPr algn="r" eaLnBrk="0" hangingPunct="0"/>
            <a:r>
              <a:rPr lang="en-US" sz="1000" i="1">
                <a:latin typeface="Times New Roman" pitchFamily="18" charset="0"/>
              </a:rPr>
              <a:t>26</a:t>
            </a:r>
          </a:p>
        </p:txBody>
      </p:sp>
      <p:sp>
        <p:nvSpPr>
          <p:cNvPr id="109573" name="Rectangle 4"/>
          <p:cNvSpPr>
            <a:spLocks noChangeArrowheads="1"/>
          </p:cNvSpPr>
          <p:nvPr/>
        </p:nvSpPr>
        <p:spPr bwMode="auto">
          <a:xfrm>
            <a:off x="0" y="8774271"/>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9574" name="Rectangle 5"/>
          <p:cNvSpPr>
            <a:spLocks noChangeArrowheads="1"/>
          </p:cNvSpPr>
          <p:nvPr/>
        </p:nvSpPr>
        <p:spPr bwMode="auto">
          <a:xfrm>
            <a:off x="0" y="0"/>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9575" name="Rectangle 6"/>
          <p:cNvSpPr>
            <a:spLocks noGrp="1" noRot="1" noChangeAspect="1" noChangeArrowheads="1" noTextEdit="1"/>
          </p:cNvSpPr>
          <p:nvPr>
            <p:ph type="sldImg"/>
          </p:nvPr>
        </p:nvSpPr>
        <p:spPr>
          <a:xfrm>
            <a:off x="1174750" y="698500"/>
            <a:ext cx="4600575" cy="3451225"/>
          </a:xfrm>
          <a:ln cap="flat"/>
        </p:spPr>
      </p:sp>
      <p:sp>
        <p:nvSpPr>
          <p:cNvPr id="109576" name="Rectangle 7"/>
          <p:cNvSpPr>
            <a:spLocks noGrp="1" noChangeArrowheads="1"/>
          </p:cNvSpPr>
          <p:nvPr>
            <p:ph type="body" idx="1"/>
          </p:nvPr>
        </p:nvSpPr>
        <p:spPr>
          <a:xfrm>
            <a:off x="926677" y="4388740"/>
            <a:ext cx="5096722" cy="4153027"/>
          </a:xfrm>
          <a:noFill/>
          <a:ln/>
        </p:spPr>
        <p:txBody>
          <a:bodyPr lIns="91529" tIns="44961" rIns="91529" bIns="44961"/>
          <a:lstStyle/>
          <a:p>
            <a:pPr eaLnBrk="1" hangingPunct="1"/>
            <a:endParaRPr lang="en-US" smtClean="0"/>
          </a:p>
        </p:txBody>
      </p:sp>
    </p:spTree>
    <p:extLst>
      <p:ext uri="{BB962C8B-B14F-4D97-AF65-F5344CB8AC3E}">
        <p14:creationId xmlns:p14="http://schemas.microsoft.com/office/powerpoint/2010/main" val="22810963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ln/>
        </p:spPr>
        <p:txBody>
          <a:bodyPr/>
          <a:lstStyle/>
          <a:p>
            <a:pPr eaLnBrk="1" hangingPunct="1"/>
            <a:r>
              <a:rPr lang="en-US" smtClean="0"/>
              <a:t>Re: not all hospitals use name and DOB as their two patient identifiers.  The important point to emphasize for students is that they know what that facility’s two identifiers are.  The committee also wanted to mention dealing with non-verbal patients in this slide. </a:t>
            </a:r>
          </a:p>
        </p:txBody>
      </p:sp>
      <p:sp>
        <p:nvSpPr>
          <p:cNvPr id="111620" name="Slide Number Placeholder 3"/>
          <p:cNvSpPr>
            <a:spLocks noGrp="1"/>
          </p:cNvSpPr>
          <p:nvPr>
            <p:ph type="sldNum" sz="quarter" idx="5"/>
          </p:nvPr>
        </p:nvSpPr>
        <p:spPr>
          <a:noFill/>
        </p:spPr>
        <p:txBody>
          <a:bodyPr/>
          <a:lstStyle/>
          <a:p>
            <a:fld id="{B58E64B6-C624-4145-9AFA-FEA93803BED5}" type="slidenum">
              <a:rPr lang="en-US" smtClean="0"/>
              <a:pPr/>
              <a:t>51</a:t>
            </a:fld>
            <a:endParaRPr lang="en-US" smtClean="0"/>
          </a:p>
        </p:txBody>
      </p:sp>
    </p:spTree>
    <p:extLst>
      <p:ext uri="{BB962C8B-B14F-4D97-AF65-F5344CB8AC3E}">
        <p14:creationId xmlns:p14="http://schemas.microsoft.com/office/powerpoint/2010/main" val="22129500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p:spPr>
        <p:txBody>
          <a:bodyPr/>
          <a:lstStyle/>
          <a:p>
            <a:endParaRPr lang="en-US" smtClean="0"/>
          </a:p>
        </p:txBody>
      </p:sp>
      <p:sp>
        <p:nvSpPr>
          <p:cNvPr id="110596" name="Slide Number Placeholder 3"/>
          <p:cNvSpPr>
            <a:spLocks noGrp="1"/>
          </p:cNvSpPr>
          <p:nvPr>
            <p:ph type="sldNum" sz="quarter" idx="5"/>
          </p:nvPr>
        </p:nvSpPr>
        <p:spPr>
          <a:noFill/>
        </p:spPr>
        <p:txBody>
          <a:bodyPr/>
          <a:lstStyle/>
          <a:p>
            <a:fld id="{EC0FDBF8-2EE6-4D6B-B3CE-0E17182DFE3A}" type="slidenum">
              <a:rPr lang="en-US" smtClean="0"/>
              <a:pPr/>
              <a:t>60</a:t>
            </a:fld>
            <a:endParaRPr lang="en-US" smtClean="0"/>
          </a:p>
        </p:txBody>
      </p:sp>
    </p:spTree>
    <p:extLst>
      <p:ext uri="{BB962C8B-B14F-4D97-AF65-F5344CB8AC3E}">
        <p14:creationId xmlns:p14="http://schemas.microsoft.com/office/powerpoint/2010/main" val="1745868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p:spPr>
        <p:txBody>
          <a:bodyPr/>
          <a:lstStyle/>
          <a:p>
            <a:endParaRPr lang="en-US" smtClean="0"/>
          </a:p>
        </p:txBody>
      </p:sp>
      <p:sp>
        <p:nvSpPr>
          <p:cNvPr id="99332" name="Slide Number Placeholder 3"/>
          <p:cNvSpPr>
            <a:spLocks noGrp="1"/>
          </p:cNvSpPr>
          <p:nvPr>
            <p:ph type="sldNum" sz="quarter" idx="5"/>
          </p:nvPr>
        </p:nvSpPr>
        <p:spPr>
          <a:noFill/>
        </p:spPr>
        <p:txBody>
          <a:bodyPr/>
          <a:lstStyle/>
          <a:p>
            <a:fld id="{FD33A8F8-FE13-4ADF-8C7D-B49B5F201673}" type="slidenum">
              <a:rPr lang="en-US" smtClean="0"/>
              <a:pPr/>
              <a:t>5</a:t>
            </a:fld>
            <a:endParaRPr lang="en-US" smtClean="0"/>
          </a:p>
        </p:txBody>
      </p:sp>
    </p:spTree>
    <p:extLst>
      <p:ext uri="{BB962C8B-B14F-4D97-AF65-F5344CB8AC3E}">
        <p14:creationId xmlns:p14="http://schemas.microsoft.com/office/powerpoint/2010/main" val="2877805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A6A45597-48AE-4658-8DE0-7D7A686F9FB6}" type="slidenum">
              <a:rPr lang="en-US" smtClean="0"/>
              <a:pPr/>
              <a:t>31</a:t>
            </a:fld>
            <a:endParaRPr lang="en-US" smtClean="0"/>
          </a:p>
        </p:txBody>
      </p:sp>
      <p:sp>
        <p:nvSpPr>
          <p:cNvPr id="100355" name="Rectangle 2"/>
          <p:cNvSpPr>
            <a:spLocks noGrp="1" noRot="1" noChangeAspect="1" noChangeArrowheads="1" noTextEdit="1"/>
          </p:cNvSpPr>
          <p:nvPr>
            <p:ph type="sldImg"/>
          </p:nvPr>
        </p:nvSpPr>
        <p:spPr>
          <a:xfrm>
            <a:off x="1174750" y="698500"/>
            <a:ext cx="4600575" cy="3451225"/>
          </a:xfrm>
          <a:ln/>
        </p:spPr>
      </p:sp>
      <p:sp>
        <p:nvSpPr>
          <p:cNvPr id="100356" name="Rectangle 3"/>
          <p:cNvSpPr>
            <a:spLocks noGrp="1" noChangeArrowheads="1"/>
          </p:cNvSpPr>
          <p:nvPr>
            <p:ph type="body" idx="1"/>
          </p:nvPr>
        </p:nvSpPr>
        <p:spPr>
          <a:xfrm>
            <a:off x="926677" y="4388740"/>
            <a:ext cx="5096722" cy="4153027"/>
          </a:xfrm>
          <a:noFill/>
          <a:ln/>
        </p:spPr>
        <p:txBody>
          <a:bodyPr lIns="91529" tIns="44961" rIns="91529" bIns="44961"/>
          <a:lstStyle/>
          <a:p>
            <a:pPr eaLnBrk="1" hangingPunct="1"/>
            <a:r>
              <a:rPr lang="en-US" sz="1400" b="1"/>
              <a:t>Infectious Agent- pathogen, organism that causes disease such as bacteria, virus, fungi, parasite</a:t>
            </a:r>
          </a:p>
          <a:p>
            <a:pPr eaLnBrk="1" hangingPunct="1"/>
            <a:r>
              <a:rPr lang="en-US" sz="1400" b="1"/>
              <a:t>Reservoirs: human, animal, plant, soil or any substance in which a pathogen can survive and multiply</a:t>
            </a:r>
            <a:br>
              <a:rPr lang="en-US" sz="1400" b="1"/>
            </a:br>
            <a:r>
              <a:rPr lang="en-US" sz="1400" b="1"/>
              <a:t>Human reservoirs: can pass on disease    </a:t>
            </a:r>
          </a:p>
          <a:p>
            <a:pPr eaLnBrk="1" hangingPunct="1"/>
            <a:r>
              <a:rPr lang="en-US" sz="1400" b="1"/>
              <a:t>                 Acutely infected-ill</a:t>
            </a:r>
          </a:p>
          <a:p>
            <a:pPr eaLnBrk="1" hangingPunct="1"/>
            <a:r>
              <a:rPr lang="en-US" sz="1400" b="1"/>
              <a:t>                 Incubating a disease( Varicella)</a:t>
            </a:r>
            <a:br>
              <a:rPr lang="en-US" sz="1400" b="1"/>
            </a:br>
            <a:r>
              <a:rPr lang="en-US" sz="1400" b="1"/>
              <a:t>                 Convalescent carriage-can be treated &amp; recover( Salmonella)</a:t>
            </a:r>
          </a:p>
          <a:p>
            <a:pPr eaLnBrk="1" hangingPunct="1"/>
            <a:r>
              <a:rPr lang="en-US" sz="1400" b="1"/>
              <a:t>                 Chronic carriage-always infected (Hepatitis B, Hepatitis C, HIV)</a:t>
            </a:r>
            <a:br>
              <a:rPr lang="en-US" sz="1400" b="1"/>
            </a:br>
            <a:r>
              <a:rPr lang="en-US" sz="1400" b="1"/>
              <a:t>                 Intermittent carriage – dormant &amp; relapses( Herpes Simplex)</a:t>
            </a:r>
          </a:p>
          <a:p>
            <a:pPr eaLnBrk="1" hangingPunct="1"/>
            <a:r>
              <a:rPr lang="en-US" sz="1400" b="1"/>
              <a:t>          </a:t>
            </a:r>
            <a:br>
              <a:rPr lang="en-US" sz="1400" b="1"/>
            </a:br>
            <a:r>
              <a:rPr lang="en-US" sz="1400" b="1"/>
              <a:t>                    </a:t>
            </a:r>
          </a:p>
          <a:p>
            <a:pPr eaLnBrk="1" hangingPunct="1"/>
            <a:r>
              <a:rPr lang="en-US" sz="1400" b="1"/>
              <a:t>            </a:t>
            </a:r>
          </a:p>
        </p:txBody>
      </p:sp>
    </p:spTree>
    <p:extLst>
      <p:ext uri="{BB962C8B-B14F-4D97-AF65-F5344CB8AC3E}">
        <p14:creationId xmlns:p14="http://schemas.microsoft.com/office/powerpoint/2010/main" val="25509805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C4190C71-58D6-40DC-AE98-E1FB60FF205D}" type="slidenum">
              <a:rPr lang="en-US" smtClean="0"/>
              <a:pPr/>
              <a:t>32</a:t>
            </a:fld>
            <a:endParaRPr lang="en-US" smtClean="0"/>
          </a:p>
        </p:txBody>
      </p:sp>
      <p:sp>
        <p:nvSpPr>
          <p:cNvPr id="101379" name="Rectangle 2"/>
          <p:cNvSpPr>
            <a:spLocks noGrp="1" noRot="1" noChangeAspect="1" noChangeArrowheads="1" noTextEdit="1"/>
          </p:cNvSpPr>
          <p:nvPr>
            <p:ph type="sldImg"/>
          </p:nvPr>
        </p:nvSpPr>
        <p:spPr>
          <a:xfrm>
            <a:off x="1174750" y="698500"/>
            <a:ext cx="4600575" cy="3451225"/>
          </a:xfrm>
          <a:ln/>
        </p:spPr>
      </p:sp>
      <p:sp>
        <p:nvSpPr>
          <p:cNvPr id="101380" name="Rectangle 3"/>
          <p:cNvSpPr>
            <a:spLocks noGrp="1" noChangeArrowheads="1"/>
          </p:cNvSpPr>
          <p:nvPr>
            <p:ph type="body" idx="1"/>
          </p:nvPr>
        </p:nvSpPr>
        <p:spPr>
          <a:xfrm>
            <a:off x="926677" y="4388740"/>
            <a:ext cx="5096722" cy="4153027"/>
          </a:xfrm>
          <a:noFill/>
          <a:ln/>
        </p:spPr>
        <p:txBody>
          <a:bodyPr lIns="91529" tIns="44961" rIns="91529" bIns="44961"/>
          <a:lstStyle/>
          <a:p>
            <a:pPr eaLnBrk="1" hangingPunct="1"/>
            <a:r>
              <a:rPr lang="en-US" smtClean="0"/>
              <a:t>Antimicrobial resistance has existed since the advent of penicillin  and the discovery of penicillinase-producing S. aureus in the 1940s.  In the 1960s MRSA was detected shortly after the introduction of methicillin. In the 1970s and 1980s MRSA spread widely and Vancomycin had to be used increasingly.  This set the stage for the development and spread of vancomycin resistance in enterococci. 1990s the spread of extended spectrum B-lactamases are seen in common gram negative bacteria such as E.coli. and Klebsiella Pneumoniae are resistant to all B-lactam drugs. Beta lactam ABX are commonly used to treat  many bacterial infections (include penicillins, cephalosporins, carbapenems). Beta lactamase is an enzyme produced to prevent binding &amp; killing of bacteria.</a:t>
            </a:r>
          </a:p>
        </p:txBody>
      </p:sp>
    </p:spTree>
    <p:extLst>
      <p:ext uri="{BB962C8B-B14F-4D97-AF65-F5344CB8AC3E}">
        <p14:creationId xmlns:p14="http://schemas.microsoft.com/office/powerpoint/2010/main" val="1006817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30433B38-73C8-4E6B-9D85-444F8A1CB8B8}" type="slidenum">
              <a:rPr lang="en-US" smtClean="0"/>
              <a:pPr/>
              <a:t>33</a:t>
            </a:fld>
            <a:endParaRPr lang="en-US" smtClean="0"/>
          </a:p>
        </p:txBody>
      </p:sp>
      <p:sp>
        <p:nvSpPr>
          <p:cNvPr id="102403" name="Rectangle 2"/>
          <p:cNvSpPr>
            <a:spLocks noGrp="1" noRot="1" noChangeAspect="1" noChangeArrowheads="1" noTextEdit="1"/>
          </p:cNvSpPr>
          <p:nvPr>
            <p:ph type="sldImg"/>
          </p:nvPr>
        </p:nvSpPr>
        <p:spPr>
          <a:xfrm>
            <a:off x="1174750" y="698500"/>
            <a:ext cx="4600575" cy="3451225"/>
          </a:xfrm>
          <a:ln/>
        </p:spPr>
      </p:sp>
      <p:sp>
        <p:nvSpPr>
          <p:cNvPr id="102404" name="Rectangle 3"/>
          <p:cNvSpPr>
            <a:spLocks noGrp="1" noChangeArrowheads="1"/>
          </p:cNvSpPr>
          <p:nvPr>
            <p:ph type="body" idx="1"/>
          </p:nvPr>
        </p:nvSpPr>
        <p:spPr>
          <a:xfrm>
            <a:off x="926677" y="4388740"/>
            <a:ext cx="5096722" cy="4153027"/>
          </a:xfrm>
          <a:noFill/>
          <a:ln/>
        </p:spPr>
        <p:txBody>
          <a:bodyPr lIns="91529" tIns="44961" rIns="91529" bIns="44961"/>
          <a:lstStyle/>
          <a:p>
            <a:pPr eaLnBrk="1" hangingPunct="1"/>
            <a:r>
              <a:rPr lang="en-US" smtClean="0"/>
              <a:t>An anaerobic bacterium which forms spores that can survive on environmental surfaces</a:t>
            </a:r>
          </a:p>
          <a:p>
            <a:pPr eaLnBrk="1" hangingPunct="1"/>
            <a:r>
              <a:rPr lang="en-US" smtClean="0"/>
              <a:t>Found in stool of normal neonates &amp; children (do not have receptors to get ill), some adults are colonized and have asymptomatic carriage.</a:t>
            </a:r>
          </a:p>
          <a:p>
            <a:pPr eaLnBrk="1" hangingPunct="1"/>
            <a:r>
              <a:rPr lang="en-US" smtClean="0"/>
              <a:t>Major cause of anti-biotic associated colitis with fever and profuse diarrhea which can progress to pseudomembranous colitis, toxic megacolon and severe illness or death.</a:t>
            </a:r>
          </a:p>
          <a:p>
            <a:pPr eaLnBrk="1" hangingPunct="1"/>
            <a:r>
              <a:rPr lang="en-US" smtClean="0"/>
              <a:t>Need  careful use of antibiotics</a:t>
            </a:r>
          </a:p>
        </p:txBody>
      </p:sp>
    </p:spTree>
    <p:extLst>
      <p:ext uri="{BB962C8B-B14F-4D97-AF65-F5344CB8AC3E}">
        <p14:creationId xmlns:p14="http://schemas.microsoft.com/office/powerpoint/2010/main" val="1127953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D4819B6D-EB6C-4813-95AD-4689B043F5EF}" type="slidenum">
              <a:rPr lang="en-US" smtClean="0"/>
              <a:pPr/>
              <a:t>34</a:t>
            </a:fld>
            <a:endParaRPr lang="en-US" smtClean="0"/>
          </a:p>
        </p:txBody>
      </p:sp>
      <p:sp>
        <p:nvSpPr>
          <p:cNvPr id="103427" name="Rectangle 2"/>
          <p:cNvSpPr>
            <a:spLocks noChangeArrowheads="1"/>
          </p:cNvSpPr>
          <p:nvPr/>
        </p:nvSpPr>
        <p:spPr bwMode="auto">
          <a:xfrm>
            <a:off x="3938376" y="0"/>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3428" name="Rectangle 3"/>
          <p:cNvSpPr>
            <a:spLocks noChangeArrowheads="1"/>
          </p:cNvSpPr>
          <p:nvPr/>
        </p:nvSpPr>
        <p:spPr bwMode="auto">
          <a:xfrm>
            <a:off x="3938376" y="8774271"/>
            <a:ext cx="3011699" cy="461804"/>
          </a:xfrm>
          <a:prstGeom prst="rect">
            <a:avLst/>
          </a:prstGeom>
          <a:noFill/>
          <a:ln w="12700">
            <a:noFill/>
            <a:miter lim="800000"/>
            <a:headEnd/>
            <a:tailEnd/>
          </a:ln>
        </p:spPr>
        <p:txBody>
          <a:bodyPr lIns="19269" tIns="0" rIns="19269" bIns="0" anchor="b"/>
          <a:lstStyle/>
          <a:p>
            <a:pPr algn="r" eaLnBrk="0" hangingPunct="0"/>
            <a:r>
              <a:rPr lang="en-US" sz="1000" i="1">
                <a:latin typeface="Times New Roman" pitchFamily="18" charset="0"/>
              </a:rPr>
              <a:t>9</a:t>
            </a:r>
          </a:p>
        </p:txBody>
      </p:sp>
      <p:sp>
        <p:nvSpPr>
          <p:cNvPr id="103429" name="Rectangle 4"/>
          <p:cNvSpPr>
            <a:spLocks noChangeArrowheads="1"/>
          </p:cNvSpPr>
          <p:nvPr/>
        </p:nvSpPr>
        <p:spPr bwMode="auto">
          <a:xfrm>
            <a:off x="0" y="8774271"/>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3430" name="Rectangle 5"/>
          <p:cNvSpPr>
            <a:spLocks noChangeArrowheads="1"/>
          </p:cNvSpPr>
          <p:nvPr/>
        </p:nvSpPr>
        <p:spPr bwMode="auto">
          <a:xfrm>
            <a:off x="0" y="0"/>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3431" name="Rectangle 6"/>
          <p:cNvSpPr>
            <a:spLocks noChangeArrowheads="1"/>
          </p:cNvSpPr>
          <p:nvPr/>
        </p:nvSpPr>
        <p:spPr bwMode="auto">
          <a:xfrm>
            <a:off x="3938376" y="0"/>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3432" name="Rectangle 7"/>
          <p:cNvSpPr>
            <a:spLocks noChangeArrowheads="1"/>
          </p:cNvSpPr>
          <p:nvPr/>
        </p:nvSpPr>
        <p:spPr bwMode="auto">
          <a:xfrm>
            <a:off x="3938376" y="8774271"/>
            <a:ext cx="3011699" cy="461804"/>
          </a:xfrm>
          <a:prstGeom prst="rect">
            <a:avLst/>
          </a:prstGeom>
          <a:noFill/>
          <a:ln w="12700">
            <a:noFill/>
            <a:miter lim="800000"/>
            <a:headEnd/>
            <a:tailEnd/>
          </a:ln>
        </p:spPr>
        <p:txBody>
          <a:bodyPr lIns="19269" tIns="0" rIns="19269" bIns="0" anchor="b"/>
          <a:lstStyle/>
          <a:p>
            <a:pPr algn="r" eaLnBrk="0" hangingPunct="0"/>
            <a:r>
              <a:rPr lang="en-US" sz="1000" i="1"/>
              <a:t>2</a:t>
            </a:r>
          </a:p>
        </p:txBody>
      </p:sp>
      <p:sp>
        <p:nvSpPr>
          <p:cNvPr id="103433" name="Rectangle 8"/>
          <p:cNvSpPr>
            <a:spLocks noChangeArrowheads="1"/>
          </p:cNvSpPr>
          <p:nvPr/>
        </p:nvSpPr>
        <p:spPr bwMode="auto">
          <a:xfrm>
            <a:off x="0" y="8774271"/>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3434" name="Rectangle 9"/>
          <p:cNvSpPr>
            <a:spLocks noChangeArrowheads="1"/>
          </p:cNvSpPr>
          <p:nvPr/>
        </p:nvSpPr>
        <p:spPr bwMode="auto">
          <a:xfrm>
            <a:off x="0" y="0"/>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3435" name="Rectangle 10"/>
          <p:cNvSpPr>
            <a:spLocks noGrp="1" noRot="1" noChangeAspect="1" noChangeArrowheads="1" noTextEdit="1"/>
          </p:cNvSpPr>
          <p:nvPr>
            <p:ph type="sldImg"/>
          </p:nvPr>
        </p:nvSpPr>
        <p:spPr>
          <a:xfrm>
            <a:off x="1174750" y="698500"/>
            <a:ext cx="4600575" cy="3451225"/>
          </a:xfrm>
          <a:ln cap="flat"/>
        </p:spPr>
      </p:sp>
      <p:sp>
        <p:nvSpPr>
          <p:cNvPr id="103436" name="Rectangle 11"/>
          <p:cNvSpPr>
            <a:spLocks noGrp="1" noChangeArrowheads="1"/>
          </p:cNvSpPr>
          <p:nvPr>
            <p:ph type="body" idx="1"/>
          </p:nvPr>
        </p:nvSpPr>
        <p:spPr>
          <a:xfrm>
            <a:off x="926677" y="4388740"/>
            <a:ext cx="5096722" cy="4153027"/>
          </a:xfrm>
          <a:noFill/>
          <a:ln/>
        </p:spPr>
        <p:txBody>
          <a:bodyPr lIns="91529" tIns="44961" rIns="91529" bIns="44961"/>
          <a:lstStyle/>
          <a:p>
            <a:pPr eaLnBrk="1" hangingPunct="1"/>
            <a:r>
              <a:rPr lang="en-US" smtClean="0"/>
              <a:t>As of 2003 JCAHO focus. CDC recommendation</a:t>
            </a:r>
          </a:p>
          <a:p>
            <a:pPr eaLnBrk="1" hangingPunct="1"/>
            <a:r>
              <a:rPr lang="en-US" smtClean="0"/>
              <a:t>Artificial nails, tips, wraps banned. Natural nails ¼ inch long past fingertip, intact nail polish-all healthcare workers that have pt. contact.</a:t>
            </a:r>
          </a:p>
          <a:p>
            <a:pPr eaLnBrk="1" hangingPunct="1"/>
            <a:r>
              <a:rPr lang="en-US" smtClean="0"/>
              <a:t>Neonatal nursery in Oklahoma babies died, PSAE infection, CDC, State DOH –tested staff –genotype for strain done and found 2 nurses, 1 with artificial nails and the other with long nails had same strain on nails.</a:t>
            </a:r>
          </a:p>
          <a:p>
            <a:pPr eaLnBrk="1" hangingPunct="1"/>
            <a:r>
              <a:rPr lang="en-US" smtClean="0"/>
              <a:t>Health care workers frequently forget hand hygiene before pt. contact</a:t>
            </a:r>
          </a:p>
        </p:txBody>
      </p:sp>
    </p:spTree>
    <p:extLst>
      <p:ext uri="{BB962C8B-B14F-4D97-AF65-F5344CB8AC3E}">
        <p14:creationId xmlns:p14="http://schemas.microsoft.com/office/powerpoint/2010/main" val="37825720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E7848E14-CBB1-4D32-A196-CCEE50F7B8C8}" type="slidenum">
              <a:rPr lang="en-US" smtClean="0"/>
              <a:pPr/>
              <a:t>35</a:t>
            </a:fld>
            <a:endParaRPr lang="en-US" smtClean="0"/>
          </a:p>
        </p:txBody>
      </p:sp>
      <p:sp>
        <p:nvSpPr>
          <p:cNvPr id="104451" name="Rectangle 2"/>
          <p:cNvSpPr>
            <a:spLocks noChangeArrowheads="1"/>
          </p:cNvSpPr>
          <p:nvPr/>
        </p:nvSpPr>
        <p:spPr bwMode="auto">
          <a:xfrm>
            <a:off x="3938376" y="0"/>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4452" name="Rectangle 3"/>
          <p:cNvSpPr>
            <a:spLocks noChangeArrowheads="1"/>
          </p:cNvSpPr>
          <p:nvPr/>
        </p:nvSpPr>
        <p:spPr bwMode="auto">
          <a:xfrm>
            <a:off x="3938376" y="8774271"/>
            <a:ext cx="3011699" cy="461804"/>
          </a:xfrm>
          <a:prstGeom prst="rect">
            <a:avLst/>
          </a:prstGeom>
          <a:noFill/>
          <a:ln w="12700">
            <a:noFill/>
            <a:miter lim="800000"/>
            <a:headEnd/>
            <a:tailEnd/>
          </a:ln>
        </p:spPr>
        <p:txBody>
          <a:bodyPr lIns="19269" tIns="0" rIns="19269" bIns="0" anchor="b"/>
          <a:lstStyle/>
          <a:p>
            <a:pPr algn="r" eaLnBrk="0" hangingPunct="0"/>
            <a:r>
              <a:rPr lang="en-US" sz="1000" i="1">
                <a:latin typeface="Times New Roman" pitchFamily="18" charset="0"/>
              </a:rPr>
              <a:t>9</a:t>
            </a:r>
          </a:p>
        </p:txBody>
      </p:sp>
      <p:sp>
        <p:nvSpPr>
          <p:cNvPr id="104453" name="Rectangle 4"/>
          <p:cNvSpPr>
            <a:spLocks noChangeArrowheads="1"/>
          </p:cNvSpPr>
          <p:nvPr/>
        </p:nvSpPr>
        <p:spPr bwMode="auto">
          <a:xfrm>
            <a:off x="0" y="8774271"/>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4454" name="Rectangle 5"/>
          <p:cNvSpPr>
            <a:spLocks noChangeArrowheads="1"/>
          </p:cNvSpPr>
          <p:nvPr/>
        </p:nvSpPr>
        <p:spPr bwMode="auto">
          <a:xfrm>
            <a:off x="0" y="0"/>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4455" name="Rectangle 6"/>
          <p:cNvSpPr>
            <a:spLocks noChangeArrowheads="1"/>
          </p:cNvSpPr>
          <p:nvPr/>
        </p:nvSpPr>
        <p:spPr bwMode="auto">
          <a:xfrm>
            <a:off x="3938376" y="0"/>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4456" name="Rectangle 7"/>
          <p:cNvSpPr>
            <a:spLocks noChangeArrowheads="1"/>
          </p:cNvSpPr>
          <p:nvPr/>
        </p:nvSpPr>
        <p:spPr bwMode="auto">
          <a:xfrm>
            <a:off x="3938376" y="8774271"/>
            <a:ext cx="3011699" cy="461804"/>
          </a:xfrm>
          <a:prstGeom prst="rect">
            <a:avLst/>
          </a:prstGeom>
          <a:noFill/>
          <a:ln w="12700">
            <a:noFill/>
            <a:miter lim="800000"/>
            <a:headEnd/>
            <a:tailEnd/>
          </a:ln>
        </p:spPr>
        <p:txBody>
          <a:bodyPr lIns="19269" tIns="0" rIns="19269" bIns="0" anchor="b"/>
          <a:lstStyle/>
          <a:p>
            <a:pPr algn="r" eaLnBrk="0" hangingPunct="0"/>
            <a:r>
              <a:rPr lang="en-US" sz="1000" i="1"/>
              <a:t>2</a:t>
            </a:r>
          </a:p>
        </p:txBody>
      </p:sp>
      <p:sp>
        <p:nvSpPr>
          <p:cNvPr id="104457" name="Rectangle 8"/>
          <p:cNvSpPr>
            <a:spLocks noChangeArrowheads="1"/>
          </p:cNvSpPr>
          <p:nvPr/>
        </p:nvSpPr>
        <p:spPr bwMode="auto">
          <a:xfrm>
            <a:off x="0" y="8774271"/>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4458" name="Rectangle 9"/>
          <p:cNvSpPr>
            <a:spLocks noChangeArrowheads="1"/>
          </p:cNvSpPr>
          <p:nvPr/>
        </p:nvSpPr>
        <p:spPr bwMode="auto">
          <a:xfrm>
            <a:off x="0" y="0"/>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4459" name="Rectangle 10"/>
          <p:cNvSpPr>
            <a:spLocks noGrp="1" noRot="1" noChangeAspect="1" noChangeArrowheads="1" noTextEdit="1"/>
          </p:cNvSpPr>
          <p:nvPr>
            <p:ph type="sldImg"/>
          </p:nvPr>
        </p:nvSpPr>
        <p:spPr>
          <a:xfrm>
            <a:off x="1174750" y="698500"/>
            <a:ext cx="4600575" cy="3451225"/>
          </a:xfrm>
          <a:ln cap="flat"/>
        </p:spPr>
      </p:sp>
      <p:sp>
        <p:nvSpPr>
          <p:cNvPr id="104460" name="Rectangle 11"/>
          <p:cNvSpPr>
            <a:spLocks noGrp="1" noChangeArrowheads="1"/>
          </p:cNvSpPr>
          <p:nvPr>
            <p:ph type="body" idx="1"/>
          </p:nvPr>
        </p:nvSpPr>
        <p:spPr>
          <a:xfrm>
            <a:off x="926677" y="4388740"/>
            <a:ext cx="5096722" cy="4153027"/>
          </a:xfrm>
          <a:noFill/>
          <a:ln/>
        </p:spPr>
        <p:txBody>
          <a:bodyPr lIns="91529" tIns="44961" rIns="91529" bIns="44961"/>
          <a:lstStyle/>
          <a:p>
            <a:pPr eaLnBrk="1" hangingPunct="1"/>
            <a:r>
              <a:rPr lang="en-US" smtClean="0"/>
              <a:t>Good to use before pt care</a:t>
            </a:r>
          </a:p>
          <a:p>
            <a:pPr eaLnBrk="1" hangingPunct="1"/>
            <a:r>
              <a:rPr lang="en-US" smtClean="0"/>
              <a:t>The environment is contaminated and we need to practice HH before and after care</a:t>
            </a:r>
          </a:p>
        </p:txBody>
      </p:sp>
    </p:spTree>
    <p:extLst>
      <p:ext uri="{BB962C8B-B14F-4D97-AF65-F5344CB8AC3E}">
        <p14:creationId xmlns:p14="http://schemas.microsoft.com/office/powerpoint/2010/main" val="3512890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4759A49D-C5B1-417A-A8CD-E4641C67E2A7}" type="slidenum">
              <a:rPr lang="en-US" smtClean="0"/>
              <a:pPr/>
              <a:t>37</a:t>
            </a:fld>
            <a:endParaRPr lang="en-US" smtClean="0"/>
          </a:p>
        </p:txBody>
      </p:sp>
      <p:sp>
        <p:nvSpPr>
          <p:cNvPr id="105475" name="Rectangle 2"/>
          <p:cNvSpPr>
            <a:spLocks noGrp="1" noRot="1" noChangeAspect="1" noChangeArrowheads="1" noTextEdit="1"/>
          </p:cNvSpPr>
          <p:nvPr>
            <p:ph type="sldImg"/>
          </p:nvPr>
        </p:nvSpPr>
        <p:spPr>
          <a:xfrm>
            <a:off x="1166813" y="692150"/>
            <a:ext cx="4619625" cy="3463925"/>
          </a:xfrm>
          <a:ln/>
        </p:spPr>
      </p:sp>
      <p:sp>
        <p:nvSpPr>
          <p:cNvPr id="105476" name="Rectangle 3"/>
          <p:cNvSpPr>
            <a:spLocks noGrp="1" noChangeArrowheads="1"/>
          </p:cNvSpPr>
          <p:nvPr>
            <p:ph type="body" idx="1"/>
          </p:nvPr>
        </p:nvSpPr>
        <p:spPr>
          <a:noFill/>
          <a:ln/>
        </p:spPr>
        <p:txBody>
          <a:bodyPr lIns="91529" tIns="44961" rIns="91529" bIns="44961"/>
          <a:lstStyle/>
          <a:p>
            <a:pPr eaLnBrk="1" hangingPunct="1"/>
            <a:endParaRPr lang="en-US" smtClean="0"/>
          </a:p>
        </p:txBody>
      </p:sp>
    </p:spTree>
    <p:extLst>
      <p:ext uri="{BB962C8B-B14F-4D97-AF65-F5344CB8AC3E}">
        <p14:creationId xmlns:p14="http://schemas.microsoft.com/office/powerpoint/2010/main" val="12692115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8788F488-B3E1-4097-9C5F-70BB39A31C3C}" type="slidenum">
              <a:rPr lang="en-US" smtClean="0"/>
              <a:pPr/>
              <a:t>38</a:t>
            </a:fld>
            <a:endParaRPr lang="en-US" smtClean="0"/>
          </a:p>
        </p:txBody>
      </p:sp>
      <p:sp>
        <p:nvSpPr>
          <p:cNvPr id="106499" name="Rectangle 2"/>
          <p:cNvSpPr>
            <a:spLocks noChangeArrowheads="1"/>
          </p:cNvSpPr>
          <p:nvPr/>
        </p:nvSpPr>
        <p:spPr bwMode="auto">
          <a:xfrm>
            <a:off x="3938376" y="0"/>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6500" name="Rectangle 3"/>
          <p:cNvSpPr>
            <a:spLocks noChangeArrowheads="1"/>
          </p:cNvSpPr>
          <p:nvPr/>
        </p:nvSpPr>
        <p:spPr bwMode="auto">
          <a:xfrm>
            <a:off x="3938376" y="8774271"/>
            <a:ext cx="3011699" cy="461804"/>
          </a:xfrm>
          <a:prstGeom prst="rect">
            <a:avLst/>
          </a:prstGeom>
          <a:noFill/>
          <a:ln w="12700">
            <a:noFill/>
            <a:miter lim="800000"/>
            <a:headEnd/>
            <a:tailEnd/>
          </a:ln>
        </p:spPr>
        <p:txBody>
          <a:bodyPr lIns="19269" tIns="0" rIns="19269" bIns="0" anchor="b"/>
          <a:lstStyle/>
          <a:p>
            <a:pPr algn="r" eaLnBrk="0" hangingPunct="0"/>
            <a:r>
              <a:rPr lang="en-US" sz="1000" i="1">
                <a:latin typeface="Times New Roman" pitchFamily="18" charset="0"/>
              </a:rPr>
              <a:t>12</a:t>
            </a:r>
          </a:p>
        </p:txBody>
      </p:sp>
      <p:sp>
        <p:nvSpPr>
          <p:cNvPr id="106501" name="Rectangle 4"/>
          <p:cNvSpPr>
            <a:spLocks noChangeArrowheads="1"/>
          </p:cNvSpPr>
          <p:nvPr/>
        </p:nvSpPr>
        <p:spPr bwMode="auto">
          <a:xfrm>
            <a:off x="0" y="8774271"/>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6502" name="Rectangle 5"/>
          <p:cNvSpPr>
            <a:spLocks noChangeArrowheads="1"/>
          </p:cNvSpPr>
          <p:nvPr/>
        </p:nvSpPr>
        <p:spPr bwMode="auto">
          <a:xfrm>
            <a:off x="0" y="0"/>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6503" name="Rectangle 6"/>
          <p:cNvSpPr>
            <a:spLocks noChangeArrowheads="1"/>
          </p:cNvSpPr>
          <p:nvPr/>
        </p:nvSpPr>
        <p:spPr bwMode="auto">
          <a:xfrm>
            <a:off x="3938376" y="0"/>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6504" name="Rectangle 7"/>
          <p:cNvSpPr>
            <a:spLocks noChangeArrowheads="1"/>
          </p:cNvSpPr>
          <p:nvPr/>
        </p:nvSpPr>
        <p:spPr bwMode="auto">
          <a:xfrm>
            <a:off x="3938376" y="8774271"/>
            <a:ext cx="3011699" cy="461804"/>
          </a:xfrm>
          <a:prstGeom prst="rect">
            <a:avLst/>
          </a:prstGeom>
          <a:noFill/>
          <a:ln w="12700">
            <a:noFill/>
            <a:miter lim="800000"/>
            <a:headEnd/>
            <a:tailEnd/>
          </a:ln>
        </p:spPr>
        <p:txBody>
          <a:bodyPr lIns="19269" tIns="0" rIns="19269" bIns="0" anchor="b"/>
          <a:lstStyle/>
          <a:p>
            <a:pPr algn="r" eaLnBrk="0" hangingPunct="0"/>
            <a:r>
              <a:rPr lang="en-US" sz="1000" i="1"/>
              <a:t>10</a:t>
            </a:r>
          </a:p>
        </p:txBody>
      </p:sp>
      <p:sp>
        <p:nvSpPr>
          <p:cNvPr id="106505" name="Rectangle 8"/>
          <p:cNvSpPr>
            <a:spLocks noChangeArrowheads="1"/>
          </p:cNvSpPr>
          <p:nvPr/>
        </p:nvSpPr>
        <p:spPr bwMode="auto">
          <a:xfrm>
            <a:off x="0" y="8774271"/>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6506" name="Rectangle 9"/>
          <p:cNvSpPr>
            <a:spLocks noChangeArrowheads="1"/>
          </p:cNvSpPr>
          <p:nvPr/>
        </p:nvSpPr>
        <p:spPr bwMode="auto">
          <a:xfrm>
            <a:off x="0" y="0"/>
            <a:ext cx="3011699" cy="461804"/>
          </a:xfrm>
          <a:prstGeom prst="rect">
            <a:avLst/>
          </a:prstGeom>
          <a:noFill/>
          <a:ln w="12700">
            <a:noFill/>
            <a:miter lim="800000"/>
            <a:headEnd/>
            <a:tailEnd/>
          </a:ln>
        </p:spPr>
        <p:txBody>
          <a:bodyPr wrap="none" lIns="92492" tIns="46246" rIns="92492" bIns="46246" anchor="ctr"/>
          <a:lstStyle/>
          <a:p>
            <a:pPr eaLnBrk="0" hangingPunct="0"/>
            <a:endParaRPr lang="en-US"/>
          </a:p>
        </p:txBody>
      </p:sp>
      <p:sp>
        <p:nvSpPr>
          <p:cNvPr id="106507" name="Rectangle 10"/>
          <p:cNvSpPr>
            <a:spLocks noGrp="1" noChangeArrowheads="1"/>
          </p:cNvSpPr>
          <p:nvPr>
            <p:ph type="body" idx="1"/>
          </p:nvPr>
        </p:nvSpPr>
        <p:spPr>
          <a:xfrm>
            <a:off x="926677" y="4388740"/>
            <a:ext cx="5096722" cy="4153027"/>
          </a:xfrm>
          <a:noFill/>
          <a:ln/>
        </p:spPr>
        <p:txBody>
          <a:bodyPr lIns="91529" tIns="44961" rIns="91529" bIns="44961"/>
          <a:lstStyle/>
          <a:p>
            <a:pPr eaLnBrk="1" hangingPunct="1"/>
            <a:endParaRPr lang="en-US" smtClean="0"/>
          </a:p>
        </p:txBody>
      </p:sp>
      <p:sp>
        <p:nvSpPr>
          <p:cNvPr id="106508" name="Rectangle 11"/>
          <p:cNvSpPr>
            <a:spLocks noGrp="1" noRot="1" noChangeAspect="1" noChangeArrowheads="1" noTextEdit="1"/>
          </p:cNvSpPr>
          <p:nvPr>
            <p:ph type="sldImg"/>
          </p:nvPr>
        </p:nvSpPr>
        <p:spPr>
          <a:xfrm>
            <a:off x="1174750" y="698500"/>
            <a:ext cx="4600575" cy="3451225"/>
          </a:xfrm>
          <a:ln cap="flat"/>
        </p:spPr>
      </p:sp>
    </p:spTree>
    <p:extLst>
      <p:ext uri="{BB962C8B-B14F-4D97-AF65-F5344CB8AC3E}">
        <p14:creationId xmlns:p14="http://schemas.microsoft.com/office/powerpoint/2010/main" val="1718942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29751FE-D555-45A1-ABBD-78F898D5486C}" type="slidenum">
              <a:rPr lang="en-US" smtClean="0"/>
              <a:pPr>
                <a:defRPr/>
              </a:pPr>
              <a:t>‹#›</a:t>
            </a:fld>
            <a:endParaRPr lang="en-US" dirty="0"/>
          </a:p>
        </p:txBody>
      </p:sp>
    </p:spTree>
    <p:extLst>
      <p:ext uri="{BB962C8B-B14F-4D97-AF65-F5344CB8AC3E}">
        <p14:creationId xmlns:p14="http://schemas.microsoft.com/office/powerpoint/2010/main" val="3295404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9666065-1650-48D6-9153-B3D397D180F8}" type="slidenum">
              <a:rPr lang="en-US" smtClean="0"/>
              <a:pPr>
                <a:defRPr/>
              </a:pPr>
              <a:t>‹#›</a:t>
            </a:fld>
            <a:endParaRPr lang="en-US" dirty="0"/>
          </a:p>
        </p:txBody>
      </p:sp>
    </p:spTree>
    <p:extLst>
      <p:ext uri="{BB962C8B-B14F-4D97-AF65-F5344CB8AC3E}">
        <p14:creationId xmlns:p14="http://schemas.microsoft.com/office/powerpoint/2010/main" val="115907124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9666065-1650-48D6-9153-B3D397D180F8}" type="slidenum">
              <a:rPr lang="en-US" smtClean="0"/>
              <a:pPr>
                <a:defRPr/>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5995087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9666065-1650-48D6-9153-B3D397D180F8}" type="slidenum">
              <a:rPr lang="en-US" smtClean="0"/>
              <a:pPr>
                <a:defRPr/>
              </a:pPr>
              <a:t>‹#›</a:t>
            </a:fld>
            <a:endParaRPr lang="en-US" dirty="0"/>
          </a:p>
        </p:txBody>
      </p:sp>
    </p:spTree>
    <p:extLst>
      <p:ext uri="{BB962C8B-B14F-4D97-AF65-F5344CB8AC3E}">
        <p14:creationId xmlns:p14="http://schemas.microsoft.com/office/powerpoint/2010/main" val="2347461592"/>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9666065-1650-48D6-9153-B3D397D180F8}" type="slidenum">
              <a:rPr lang="en-US" smtClean="0"/>
              <a:pPr>
                <a:defRPr/>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90015295"/>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9666065-1650-48D6-9153-B3D397D180F8}" type="slidenum">
              <a:rPr lang="en-US" smtClean="0"/>
              <a:pPr>
                <a:defRPr/>
              </a:pPr>
              <a:t>‹#›</a:t>
            </a:fld>
            <a:endParaRPr lang="en-US" dirty="0"/>
          </a:p>
        </p:txBody>
      </p:sp>
    </p:spTree>
    <p:extLst>
      <p:ext uri="{BB962C8B-B14F-4D97-AF65-F5344CB8AC3E}">
        <p14:creationId xmlns:p14="http://schemas.microsoft.com/office/powerpoint/2010/main" val="73061916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F0E4DB8-BD49-48D2-838E-E54BBBF2AB11}" type="slidenum">
              <a:rPr lang="en-US" smtClean="0"/>
              <a:pPr>
                <a:defRPr/>
              </a:pPr>
              <a:t>‹#›</a:t>
            </a:fld>
            <a:endParaRPr lang="en-US" dirty="0"/>
          </a:p>
        </p:txBody>
      </p:sp>
    </p:spTree>
    <p:extLst>
      <p:ext uri="{BB962C8B-B14F-4D97-AF65-F5344CB8AC3E}">
        <p14:creationId xmlns:p14="http://schemas.microsoft.com/office/powerpoint/2010/main" val="3004966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6400908-26E7-4635-8CDB-D68F5EDBF2C3}" type="slidenum">
              <a:rPr lang="en-US" smtClean="0"/>
              <a:pPr>
                <a:defRPr/>
              </a:pPr>
              <a:t>‹#›</a:t>
            </a:fld>
            <a:endParaRPr lang="en-US" dirty="0"/>
          </a:p>
        </p:txBody>
      </p:sp>
    </p:spTree>
    <p:extLst>
      <p:ext uri="{BB962C8B-B14F-4D97-AF65-F5344CB8AC3E}">
        <p14:creationId xmlns:p14="http://schemas.microsoft.com/office/powerpoint/2010/main" val="32938282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p:txBody>
          <a:bodyPr/>
          <a:lstStyle>
            <a:lvl1pPr>
              <a:defRPr dirty="0"/>
            </a:lvl1pPr>
          </a:lstStyle>
          <a:p>
            <a:pPr>
              <a:defRPr/>
            </a:pPr>
            <a:endParaRPr lang="en-US"/>
          </a:p>
        </p:txBody>
      </p:sp>
      <p:sp>
        <p:nvSpPr>
          <p:cNvPr id="7" name="Rectangle 5"/>
          <p:cNvSpPr>
            <a:spLocks noGrp="1" noChangeArrowheads="1"/>
          </p:cNvSpPr>
          <p:nvPr>
            <p:ph type="ftr" sz="quarter" idx="11"/>
          </p:nvPr>
        </p:nvSpPr>
        <p:spPr/>
        <p:txBody>
          <a:bodyPr/>
          <a:lstStyle>
            <a:lvl1pPr>
              <a:defRPr dirty="0"/>
            </a:lvl1pPr>
          </a:lstStyle>
          <a:p>
            <a:pPr>
              <a:defRPr/>
            </a:pPr>
            <a:endParaRPr lang="en-US"/>
          </a:p>
        </p:txBody>
      </p:sp>
      <p:sp>
        <p:nvSpPr>
          <p:cNvPr id="8" name="Rectangle 6"/>
          <p:cNvSpPr>
            <a:spLocks noGrp="1" noChangeArrowheads="1"/>
          </p:cNvSpPr>
          <p:nvPr>
            <p:ph type="sldNum" sz="quarter" idx="12"/>
          </p:nvPr>
        </p:nvSpPr>
        <p:spPr/>
        <p:txBody>
          <a:bodyPr/>
          <a:lstStyle>
            <a:lvl1pPr>
              <a:defRPr/>
            </a:lvl1pPr>
          </a:lstStyle>
          <a:p>
            <a:pPr>
              <a:defRPr/>
            </a:pPr>
            <a:fld id="{028D5E2C-6769-44C4-BF77-DB0837175468}" type="slidenum">
              <a:rPr lang="en-US"/>
              <a:pPr>
                <a:defRPr/>
              </a:pPr>
              <a:t>‹#›</a:t>
            </a:fld>
            <a:endParaRPr lang="en-US" dirty="0"/>
          </a:p>
        </p:txBody>
      </p:sp>
    </p:spTree>
    <p:extLst>
      <p:ext uri="{BB962C8B-B14F-4D97-AF65-F5344CB8AC3E}">
        <p14:creationId xmlns:p14="http://schemas.microsoft.com/office/powerpoint/2010/main" val="41840849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dirty="0"/>
            </a:lvl1pPr>
          </a:lstStyle>
          <a:p>
            <a:pPr>
              <a:defRPr/>
            </a:pPr>
            <a:endParaRPr lang="en-US"/>
          </a:p>
        </p:txBody>
      </p:sp>
      <p:sp>
        <p:nvSpPr>
          <p:cNvPr id="6" name="Rectangle 5"/>
          <p:cNvSpPr>
            <a:spLocks noGrp="1" noChangeArrowheads="1"/>
          </p:cNvSpPr>
          <p:nvPr>
            <p:ph type="ftr" sz="quarter" idx="11"/>
          </p:nvPr>
        </p:nvSpPr>
        <p:spPr/>
        <p:txBody>
          <a:bodyPr/>
          <a:lstStyle>
            <a:lvl1pPr>
              <a:defRPr dirty="0"/>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2CD1E245-A0AA-4711-BA29-5911F961D174}" type="slidenum">
              <a:rPr lang="en-US"/>
              <a:pPr>
                <a:defRPr/>
              </a:pPr>
              <a:t>‹#›</a:t>
            </a:fld>
            <a:endParaRPr lang="en-US" dirty="0"/>
          </a:p>
        </p:txBody>
      </p:sp>
    </p:spTree>
    <p:extLst>
      <p:ext uri="{BB962C8B-B14F-4D97-AF65-F5344CB8AC3E}">
        <p14:creationId xmlns:p14="http://schemas.microsoft.com/office/powerpoint/2010/main" val="2388795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72EBED6-AD31-4F53-8D2D-72D9F87B1D1C}" type="slidenum">
              <a:rPr lang="en-US" smtClean="0"/>
              <a:pPr>
                <a:defRPr/>
              </a:pPr>
              <a:t>‹#›</a:t>
            </a:fld>
            <a:endParaRPr lang="en-US" dirty="0"/>
          </a:p>
        </p:txBody>
      </p:sp>
    </p:spTree>
    <p:extLst>
      <p:ext uri="{BB962C8B-B14F-4D97-AF65-F5344CB8AC3E}">
        <p14:creationId xmlns:p14="http://schemas.microsoft.com/office/powerpoint/2010/main" val="2691004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CA62233-3B9E-4508-AD09-6E0E0698D33D}" type="slidenum">
              <a:rPr lang="en-US" smtClean="0"/>
              <a:pPr>
                <a:defRPr/>
              </a:pPr>
              <a:t>‹#›</a:t>
            </a:fld>
            <a:endParaRPr lang="en-US" dirty="0"/>
          </a:p>
        </p:txBody>
      </p:sp>
    </p:spTree>
    <p:extLst>
      <p:ext uri="{BB962C8B-B14F-4D97-AF65-F5344CB8AC3E}">
        <p14:creationId xmlns:p14="http://schemas.microsoft.com/office/powerpoint/2010/main" val="446843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D43E11D-0B6D-48A2-8311-03B6B9990205}" type="slidenum">
              <a:rPr lang="en-US" smtClean="0"/>
              <a:pPr>
                <a:defRPr/>
              </a:pPr>
              <a:t>‹#›</a:t>
            </a:fld>
            <a:endParaRPr lang="en-US" dirty="0"/>
          </a:p>
        </p:txBody>
      </p:sp>
    </p:spTree>
    <p:extLst>
      <p:ext uri="{BB962C8B-B14F-4D97-AF65-F5344CB8AC3E}">
        <p14:creationId xmlns:p14="http://schemas.microsoft.com/office/powerpoint/2010/main" val="302097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6492BD0-F25D-4646-A42B-D2E052338349}" type="slidenum">
              <a:rPr lang="en-US" smtClean="0"/>
              <a:pPr>
                <a:defRPr/>
              </a:pPr>
              <a:t>‹#›</a:t>
            </a:fld>
            <a:endParaRPr lang="en-US" dirty="0"/>
          </a:p>
        </p:txBody>
      </p:sp>
    </p:spTree>
    <p:extLst>
      <p:ext uri="{BB962C8B-B14F-4D97-AF65-F5344CB8AC3E}">
        <p14:creationId xmlns:p14="http://schemas.microsoft.com/office/powerpoint/2010/main" val="2914950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A548B4DF-1802-438F-92D9-FB827F81A9E2}" type="slidenum">
              <a:rPr lang="en-US" smtClean="0"/>
              <a:pPr>
                <a:defRPr/>
              </a:pPr>
              <a:t>‹#›</a:t>
            </a:fld>
            <a:endParaRPr lang="en-US" dirty="0"/>
          </a:p>
        </p:txBody>
      </p:sp>
    </p:spTree>
    <p:extLst>
      <p:ext uri="{BB962C8B-B14F-4D97-AF65-F5344CB8AC3E}">
        <p14:creationId xmlns:p14="http://schemas.microsoft.com/office/powerpoint/2010/main" val="1533848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B0B56B70-3FF5-4F1E-A2A4-677CCAB29532}" type="slidenum">
              <a:rPr lang="en-US" smtClean="0"/>
              <a:pPr>
                <a:defRPr/>
              </a:pPr>
              <a:t>‹#›</a:t>
            </a:fld>
            <a:endParaRPr lang="en-US" dirty="0"/>
          </a:p>
        </p:txBody>
      </p:sp>
    </p:spTree>
    <p:extLst>
      <p:ext uri="{BB962C8B-B14F-4D97-AF65-F5344CB8AC3E}">
        <p14:creationId xmlns:p14="http://schemas.microsoft.com/office/powerpoint/2010/main" val="2948994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B7523D6-C696-46E6-A18B-A4223D1662F0}" type="slidenum">
              <a:rPr lang="en-US" smtClean="0"/>
              <a:pPr>
                <a:defRPr/>
              </a:pPr>
              <a:t>‹#›</a:t>
            </a:fld>
            <a:endParaRPr lang="en-US" dirty="0"/>
          </a:p>
        </p:txBody>
      </p:sp>
    </p:spTree>
    <p:extLst>
      <p:ext uri="{BB962C8B-B14F-4D97-AF65-F5344CB8AC3E}">
        <p14:creationId xmlns:p14="http://schemas.microsoft.com/office/powerpoint/2010/main" val="3265427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DD24CD1-D294-4101-BFC0-E56BC074E1D2}" type="slidenum">
              <a:rPr lang="en-US" smtClean="0"/>
              <a:pPr>
                <a:defRPr/>
              </a:pPr>
              <a:t>‹#›</a:t>
            </a:fld>
            <a:endParaRPr lang="en-US" dirty="0"/>
          </a:p>
        </p:txBody>
      </p:sp>
    </p:spTree>
    <p:extLst>
      <p:ext uri="{BB962C8B-B14F-4D97-AF65-F5344CB8AC3E}">
        <p14:creationId xmlns:p14="http://schemas.microsoft.com/office/powerpoint/2010/main" val="2126443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E9666065-1650-48D6-9153-B3D397D180F8}" type="slidenum">
              <a:rPr lang="en-US" smtClean="0"/>
              <a:pPr>
                <a:defRPr/>
              </a:pPr>
              <a:t>‹#›</a:t>
            </a:fld>
            <a:endParaRPr lang="en-US" dirty="0"/>
          </a:p>
        </p:txBody>
      </p:sp>
      <p:sp>
        <p:nvSpPr>
          <p:cNvPr id="18" name="Rectangle 7"/>
          <p:cNvSpPr>
            <a:spLocks noChangeArrowheads="1"/>
          </p:cNvSpPr>
          <p:nvPr userDrawn="1"/>
        </p:nvSpPr>
        <p:spPr bwMode="auto">
          <a:xfrm>
            <a:off x="4479925" y="3246438"/>
            <a:ext cx="184150" cy="366712"/>
          </a:xfrm>
          <a:prstGeom prst="rect">
            <a:avLst/>
          </a:prstGeom>
          <a:noFill/>
          <a:ln w="9525">
            <a:noFill/>
            <a:miter lim="800000"/>
            <a:headEnd/>
            <a:tailEnd/>
          </a:ln>
        </p:spPr>
        <p:txBody>
          <a:bodyPr wrap="none">
            <a:spAutoFit/>
          </a:bodyPr>
          <a:lstStyle/>
          <a:p>
            <a:endParaRPr lang="en-US"/>
          </a:p>
        </p:txBody>
      </p:sp>
    </p:spTree>
    <p:extLst>
      <p:ext uri="{BB962C8B-B14F-4D97-AF65-F5344CB8AC3E}">
        <p14:creationId xmlns:p14="http://schemas.microsoft.com/office/powerpoint/2010/main" val="4263622691"/>
      </p:ext>
    </p:extLst>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86" r:id="rId7"/>
    <p:sldLayoutId id="2147483987" r:id="rId8"/>
    <p:sldLayoutId id="2147483988" r:id="rId9"/>
    <p:sldLayoutId id="2147483989" r:id="rId10"/>
    <p:sldLayoutId id="2147483990" r:id="rId11"/>
    <p:sldLayoutId id="2147483991" r:id="rId12"/>
    <p:sldLayoutId id="2147483992" r:id="rId13"/>
    <p:sldLayoutId id="2147483993" r:id="rId14"/>
    <p:sldLayoutId id="2147483994" r:id="rId15"/>
    <p:sldLayoutId id="2147483995" r:id="rId16"/>
    <p:sldLayoutId id="2147483996" r:id="rId17"/>
    <p:sldLayoutId id="2147483997" r:id="rId18"/>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8.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image" Target="../media/image2.emf"/><Relationship Id="rId2" Type="http://schemas.openxmlformats.org/officeDocument/2006/relationships/tags" Target="../tags/tag30.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31.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3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33.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34.xml"/><Relationship Id="rId4" Type="http://schemas.openxmlformats.org/officeDocument/2006/relationships/image" Target="../media/image3.jpe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35.xml"/><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37.xml"/><Relationship Id="rId5" Type="http://schemas.openxmlformats.org/officeDocument/2006/relationships/image" Target="../media/image6.jpeg"/><Relationship Id="rId4" Type="http://schemas.openxmlformats.org/officeDocument/2006/relationships/image" Target="../media/image5.jpeg"/></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8.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3.bin"/><Relationship Id="rId4" Type="http://schemas.openxmlformats.org/officeDocument/2006/relationships/notesSlide" Target="../notesSlides/notesSlide9.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41.xml"/></Relationships>
</file>

<file path=ppt/slides/_rels/slide4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slideLayout" Target="../slideLayouts/slideLayout7.xml"/><Relationship Id="rId1" Type="http://schemas.openxmlformats.org/officeDocument/2006/relationships/tags" Target="../tags/tag42.xml"/><Relationship Id="rId4" Type="http://schemas.openxmlformats.org/officeDocument/2006/relationships/image" Target="../media/image10.jpeg"/></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45.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slideLayout" Target="../slideLayouts/slideLayout7.xml"/><Relationship Id="rId7" Type="http://schemas.openxmlformats.org/officeDocument/2006/relationships/oleObject" Target="../embeddings/oleObject6.bin"/><Relationship Id="rId2" Type="http://schemas.openxmlformats.org/officeDocument/2006/relationships/tags" Target="../tags/tag45.xml"/><Relationship Id="rId1" Type="http://schemas.openxmlformats.org/officeDocument/2006/relationships/vmlDrawing" Target="../drawings/vmlDrawing4.vml"/><Relationship Id="rId6" Type="http://schemas.openxmlformats.org/officeDocument/2006/relationships/image" Target="../media/image11.wmf"/><Relationship Id="rId5" Type="http://schemas.openxmlformats.org/officeDocument/2006/relationships/oleObject" Target="../embeddings/oleObject5.bin"/><Relationship Id="rId10" Type="http://schemas.openxmlformats.org/officeDocument/2006/relationships/image" Target="../media/image14.jpeg"/><Relationship Id="rId4" Type="http://schemas.openxmlformats.org/officeDocument/2006/relationships/notesSlide" Target="../notesSlides/notesSlide11.xml"/><Relationship Id="rId9" Type="http://schemas.openxmlformats.org/officeDocument/2006/relationships/image" Target="../media/image13.jpeg"/></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6.xml"/><Relationship Id="rId1" Type="http://schemas.openxmlformats.org/officeDocument/2006/relationships/vmlDrawing" Target="../drawings/vmlDrawing5.vml"/><Relationship Id="rId6" Type="http://schemas.openxmlformats.org/officeDocument/2006/relationships/image" Target="../media/image15.wmf"/><Relationship Id="rId5" Type="http://schemas.openxmlformats.org/officeDocument/2006/relationships/oleObject" Target="../embeddings/oleObject7.bin"/><Relationship Id="rId4" Type="http://schemas.openxmlformats.org/officeDocument/2006/relationships/notesSlide" Target="../notesSlides/notesSlide12.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4.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5.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57.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slideLayout" Target="../slideLayouts/slideLayout18.xml"/><Relationship Id="rId1" Type="http://schemas.openxmlformats.org/officeDocument/2006/relationships/tags" Target="../tags/tag57.xml"/></Relationships>
</file>

<file path=ppt/slides/_rels/slide5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18.xml"/><Relationship Id="rId1" Type="http://schemas.openxmlformats.org/officeDocument/2006/relationships/tags" Target="../tags/tag58.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3.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75.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tags" Target="../tags/tag75.xml"/><Relationship Id="rId6" Type="http://schemas.openxmlformats.org/officeDocument/2006/relationships/image" Target="../media/image21.wmf"/><Relationship Id="rId5" Type="http://schemas.openxmlformats.org/officeDocument/2006/relationships/image" Target="../media/image20.wmf"/><Relationship Id="rId4" Type="http://schemas.openxmlformats.org/officeDocument/2006/relationships/image" Target="../media/image19.wmf"/></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7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8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1.xml"/></Relationships>
</file>

<file path=ppt/slides/_rels/slide8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Autofit/>
          </a:bodyPr>
          <a:lstStyle/>
          <a:p>
            <a:pPr algn="ctr" fontAlgn="auto">
              <a:spcAft>
                <a:spcPts val="0"/>
              </a:spcAft>
              <a:defRPr/>
            </a:pPr>
            <a:r>
              <a:rPr lang="en-US" sz="3600" b="1" dirty="0" smtClean="0">
                <a:solidFill>
                  <a:schemeClr val="tx2">
                    <a:satMod val="130000"/>
                  </a:schemeClr>
                </a:solidFill>
                <a:latin typeface="Times New Roman" panose="02020603050405020304" pitchFamily="18" charset="0"/>
                <a:cs typeface="Times New Roman" panose="02020603050405020304" pitchFamily="18" charset="0"/>
              </a:rPr>
              <a:t>Universal Student </a:t>
            </a:r>
            <a:br>
              <a:rPr lang="en-US" sz="3600" b="1" dirty="0" smtClean="0">
                <a:solidFill>
                  <a:schemeClr val="tx2">
                    <a:satMod val="130000"/>
                  </a:schemeClr>
                </a:solidFill>
                <a:latin typeface="Times New Roman" panose="02020603050405020304" pitchFamily="18" charset="0"/>
                <a:cs typeface="Times New Roman" panose="02020603050405020304" pitchFamily="18" charset="0"/>
              </a:rPr>
            </a:br>
            <a:r>
              <a:rPr lang="en-US" sz="3600" b="1" dirty="0" smtClean="0">
                <a:solidFill>
                  <a:schemeClr val="tx2">
                    <a:satMod val="130000"/>
                  </a:schemeClr>
                </a:solidFill>
                <a:latin typeface="Times New Roman" panose="02020603050405020304" pitchFamily="18" charset="0"/>
                <a:cs typeface="Times New Roman" panose="02020603050405020304" pitchFamily="18" charset="0"/>
              </a:rPr>
              <a:t>Hospital Orientation</a:t>
            </a:r>
          </a:p>
        </p:txBody>
      </p:sp>
      <p:sp>
        <p:nvSpPr>
          <p:cNvPr id="10243" name="Rectangle 3"/>
          <p:cNvSpPr>
            <a:spLocks noGrp="1" noChangeArrowheads="1"/>
          </p:cNvSpPr>
          <p:nvPr>
            <p:ph idx="1"/>
          </p:nvPr>
        </p:nvSpPr>
        <p:spPr/>
        <p:txBody>
          <a:bodyPr>
            <a:normAutofit fontScale="92500" lnSpcReduction="20000"/>
          </a:bodyPr>
          <a:lstStyle/>
          <a:p>
            <a:pPr algn="ctr">
              <a:buFontTx/>
              <a:buNone/>
            </a:pPr>
            <a:endParaRPr lang="en-US" i="1" dirty="0" smtClean="0"/>
          </a:p>
          <a:p>
            <a:pPr algn="ctr">
              <a:buFontTx/>
              <a:buNone/>
            </a:pPr>
            <a:r>
              <a:rPr lang="en-US" sz="2800" i="1" dirty="0" smtClean="0">
                <a:latin typeface="Times New Roman" panose="02020603050405020304" pitchFamily="18" charset="0"/>
                <a:cs typeface="Times New Roman" panose="02020603050405020304" pitchFamily="18" charset="0"/>
              </a:rPr>
              <a:t>A Collaborative Project of the Nassau Suffolk Coordinating Council of Nursing Education and Practice and the </a:t>
            </a:r>
          </a:p>
          <a:p>
            <a:pPr algn="ctr">
              <a:buFontTx/>
              <a:buNone/>
            </a:pPr>
            <a:r>
              <a:rPr lang="en-US" sz="2800" i="1" dirty="0" smtClean="0">
                <a:latin typeface="Times New Roman" panose="02020603050405020304" pitchFamily="18" charset="0"/>
                <a:cs typeface="Times New Roman" panose="02020603050405020304" pitchFamily="18" charset="0"/>
              </a:rPr>
              <a:t>  Nassau Suffolk Hospital Council Inc.</a:t>
            </a:r>
          </a:p>
          <a:p>
            <a:pPr algn="ctr">
              <a:buFontTx/>
              <a:buNone/>
            </a:pPr>
            <a:endParaRPr lang="en-US" dirty="0" smtClean="0">
              <a:latin typeface="Times New Roman" panose="02020603050405020304" pitchFamily="18" charset="0"/>
              <a:cs typeface="Times New Roman" panose="02020603050405020304" pitchFamily="18" charset="0"/>
            </a:endParaRPr>
          </a:p>
          <a:p>
            <a:pPr algn="ctr">
              <a:buFontTx/>
              <a:buNone/>
            </a:pPr>
            <a:r>
              <a:rPr lang="en-US" sz="3600" b="1" dirty="0" smtClean="0">
                <a:latin typeface="Times New Roman" panose="02020603050405020304" pitchFamily="18" charset="0"/>
                <a:cs typeface="Times New Roman" panose="02020603050405020304" pitchFamily="18" charset="0"/>
              </a:rPr>
              <a:t>Fall 2023</a:t>
            </a:r>
          </a:p>
          <a:p>
            <a:pPr algn="ctr">
              <a:buFontTx/>
              <a:buNone/>
            </a:pPr>
            <a:endParaRPr lang="en-US" sz="3600" b="1" dirty="0">
              <a:latin typeface="Times New Roman" panose="02020603050405020304" pitchFamily="18" charset="0"/>
              <a:cs typeface="Times New Roman" panose="02020603050405020304" pitchFamily="18" charset="0"/>
            </a:endParaRPr>
          </a:p>
          <a:p>
            <a:pPr algn="ctr">
              <a:buFontTx/>
              <a:buNone/>
            </a:pPr>
            <a:r>
              <a:rPr lang="en-US" dirty="0" smtClean="0"/>
              <a:t> </a:t>
            </a:r>
          </a:p>
        </p:txBody>
      </p:sp>
      <p:sp>
        <p:nvSpPr>
          <p:cNvPr id="4" name="Slide Number Placeholder 3"/>
          <p:cNvSpPr>
            <a:spLocks noGrp="1"/>
          </p:cNvSpPr>
          <p:nvPr>
            <p:ph type="sldNum" sz="quarter" idx="12"/>
          </p:nvPr>
        </p:nvSpPr>
        <p:spPr/>
        <p:txBody>
          <a:bodyPr/>
          <a:lstStyle/>
          <a:p>
            <a:pPr>
              <a:defRPr/>
            </a:pPr>
            <a:fld id="{3D92F849-3C16-4EE1-98CF-55B2713FC62C}" type="slidenum">
              <a:rPr lang="en-US"/>
              <a:pPr>
                <a:defRPr/>
              </a:pPr>
              <a:t>1</a:t>
            </a:fld>
            <a:endParaRPr lang="en-US"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066800" y="274638"/>
            <a:ext cx="5791200" cy="1143000"/>
          </a:xfrm>
        </p:spPr>
        <p:txBody>
          <a:bodyPr>
            <a:normAutofit/>
          </a:bodyPr>
          <a:lstStyle/>
          <a:p>
            <a:pPr algn="ctr" fontAlgn="auto">
              <a:spcAft>
                <a:spcPts val="0"/>
              </a:spcAft>
              <a:defRPr/>
            </a:pPr>
            <a:r>
              <a:rPr lang="en-US" sz="4400" b="1" dirty="0" smtClean="0">
                <a:solidFill>
                  <a:schemeClr val="tx2"/>
                </a:solidFill>
                <a:effectLst/>
                <a:latin typeface="Times New Roman" panose="02020603050405020304" pitchFamily="18" charset="0"/>
                <a:cs typeface="Times New Roman" panose="02020603050405020304" pitchFamily="18" charset="0"/>
              </a:rPr>
              <a:t>Ethnicity</a:t>
            </a:r>
            <a:endParaRPr lang="en-US" sz="4400" dirty="0" smtClean="0">
              <a:solidFill>
                <a:schemeClr val="tx2"/>
              </a:solidFill>
              <a:effectLst/>
              <a:latin typeface="Times New Roman" pitchFamily="18" charset="0"/>
              <a:cs typeface="Times New Roman" panose="02020603050405020304" pitchFamily="18" charset="0"/>
            </a:endParaRPr>
          </a:p>
        </p:txBody>
      </p:sp>
      <p:sp>
        <p:nvSpPr>
          <p:cNvPr id="19459" name="Rectangle 3"/>
          <p:cNvSpPr>
            <a:spLocks noGrp="1" noChangeArrowheads="1"/>
          </p:cNvSpPr>
          <p:nvPr>
            <p:ph idx="1"/>
          </p:nvPr>
        </p:nvSpPr>
        <p:spPr>
          <a:xfrm>
            <a:off x="1066800" y="1447800"/>
            <a:ext cx="7867650" cy="4800600"/>
          </a:xfrm>
        </p:spPr>
        <p:txBody>
          <a:bodyPr>
            <a:normAutofit/>
          </a:bodyPr>
          <a:lstStyle/>
          <a:p>
            <a:pPr>
              <a:buFontTx/>
              <a:buNone/>
            </a:pPr>
            <a:r>
              <a:rPr lang="en-US" sz="2800" dirty="0" smtClean="0">
                <a:latin typeface="Calibri" panose="020F0502020204030204" pitchFamily="34" charset="0"/>
              </a:rPr>
              <a:t>Affiliation with a group often linked by:</a:t>
            </a:r>
          </a:p>
          <a:p>
            <a:pPr>
              <a:buFont typeface="Wingdings" pitchFamily="2" charset="2"/>
              <a:buChar char="§"/>
            </a:pPr>
            <a:r>
              <a:rPr lang="en-US" sz="2800" dirty="0" smtClean="0">
                <a:latin typeface="Calibri" panose="020F0502020204030204" pitchFamily="34" charset="0"/>
              </a:rPr>
              <a:t>Race</a:t>
            </a:r>
          </a:p>
          <a:p>
            <a:pPr>
              <a:buFont typeface="Wingdings" pitchFamily="2" charset="2"/>
              <a:buChar char="§"/>
            </a:pPr>
            <a:r>
              <a:rPr lang="en-US" sz="2800" dirty="0" smtClean="0">
                <a:latin typeface="Calibri" panose="020F0502020204030204" pitchFamily="34" charset="0"/>
              </a:rPr>
              <a:t>Nationality </a:t>
            </a:r>
          </a:p>
          <a:p>
            <a:pPr>
              <a:buFont typeface="Wingdings" pitchFamily="2" charset="2"/>
              <a:buChar char="§"/>
            </a:pPr>
            <a:r>
              <a:rPr lang="en-US" sz="2800" dirty="0" smtClean="0">
                <a:latin typeface="Calibri" panose="020F0502020204030204" pitchFamily="34" charset="0"/>
              </a:rPr>
              <a:t>Language</a:t>
            </a:r>
          </a:p>
          <a:p>
            <a:pPr>
              <a:buFont typeface="Wingdings" pitchFamily="2" charset="2"/>
              <a:buChar char="§"/>
            </a:pPr>
            <a:r>
              <a:rPr lang="en-US" sz="2800" dirty="0" smtClean="0">
                <a:latin typeface="Calibri" panose="020F0502020204030204" pitchFamily="34" charset="0"/>
              </a:rPr>
              <a:t>Common cultural heritage</a:t>
            </a:r>
          </a:p>
        </p:txBody>
      </p:sp>
      <p:sp>
        <p:nvSpPr>
          <p:cNvPr id="4" name="Slide Number Placeholder 3"/>
          <p:cNvSpPr>
            <a:spLocks noGrp="1"/>
          </p:cNvSpPr>
          <p:nvPr>
            <p:ph type="sldNum" sz="quarter" idx="12"/>
          </p:nvPr>
        </p:nvSpPr>
        <p:spPr/>
        <p:txBody>
          <a:bodyPr/>
          <a:lstStyle/>
          <a:p>
            <a:pPr>
              <a:defRPr/>
            </a:pPr>
            <a:fld id="{733B73AF-44FA-4A12-83C9-EA3B6F4C5B99}" type="slidenum">
              <a:rPr lang="en-US"/>
              <a:pPr>
                <a:defRPr/>
              </a:pPr>
              <a:t>10</a:t>
            </a:fld>
            <a:endParaRPr lang="en-US" dirty="0"/>
          </a:p>
        </p:txBody>
      </p:sp>
    </p:spTree>
    <p:custDataLst>
      <p:tags r:id="rId1"/>
    </p:custData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algn="ctr" fontAlgn="auto">
              <a:spcAft>
                <a:spcPts val="0"/>
              </a:spcAft>
              <a:defRPr/>
            </a:pPr>
            <a:r>
              <a:rPr lang="en-US" sz="4400" b="1" dirty="0" smtClean="0">
                <a:solidFill>
                  <a:schemeClr val="tx2"/>
                </a:solidFill>
                <a:effectLst/>
                <a:latin typeface="Times New Roman" panose="02020603050405020304" pitchFamily="18" charset="0"/>
                <a:cs typeface="Times New Roman" panose="02020603050405020304" pitchFamily="18" charset="0"/>
              </a:rPr>
              <a:t>Ethnocentrism</a:t>
            </a:r>
          </a:p>
        </p:txBody>
      </p:sp>
      <p:sp>
        <p:nvSpPr>
          <p:cNvPr id="20483" name="Rectangle 3"/>
          <p:cNvSpPr>
            <a:spLocks noGrp="1" noChangeArrowheads="1"/>
          </p:cNvSpPr>
          <p:nvPr>
            <p:ph idx="1"/>
          </p:nvPr>
        </p:nvSpPr>
        <p:spPr>
          <a:xfrm>
            <a:off x="609599" y="1930400"/>
            <a:ext cx="6347714" cy="4110963"/>
          </a:xfrm>
        </p:spPr>
        <p:txBody>
          <a:bodyPr>
            <a:normAutofit/>
          </a:bodyPr>
          <a:lstStyle/>
          <a:p>
            <a:pPr marL="609600" indent="-609600"/>
            <a:r>
              <a:rPr lang="en-US" sz="2800" dirty="0" smtClean="0">
                <a:latin typeface="Calibri" panose="020F0502020204030204" pitchFamily="34" charset="0"/>
              </a:rPr>
              <a:t>Belief that own cultural group’s belief and values are:</a:t>
            </a:r>
          </a:p>
          <a:p>
            <a:pPr marL="990600" lvl="1" indent="-533400">
              <a:buFont typeface="Wingdings" pitchFamily="2" charset="2"/>
              <a:buChar char="Ø"/>
            </a:pPr>
            <a:r>
              <a:rPr lang="en-US" sz="2800" dirty="0" smtClean="0">
                <a:latin typeface="Calibri" panose="020F0502020204030204" pitchFamily="34" charset="0"/>
              </a:rPr>
              <a:t>Superior</a:t>
            </a:r>
          </a:p>
          <a:p>
            <a:pPr marL="990600" lvl="1" indent="-533400">
              <a:buFont typeface="Wingdings" pitchFamily="2" charset="2"/>
              <a:buChar char="Ø"/>
            </a:pPr>
            <a:r>
              <a:rPr lang="en-US" sz="2800" dirty="0" smtClean="0">
                <a:latin typeface="Calibri" panose="020F0502020204030204" pitchFamily="34" charset="0"/>
              </a:rPr>
              <a:t>Most acceptable</a:t>
            </a:r>
          </a:p>
          <a:p>
            <a:pPr marL="990600" lvl="1" indent="-533400">
              <a:buFont typeface="Verdana" pitchFamily="34" charset="0"/>
              <a:buNone/>
            </a:pPr>
            <a:endParaRPr lang="en-US" sz="2800" dirty="0" smtClean="0">
              <a:latin typeface="Calibri" panose="020F0502020204030204" pitchFamily="34" charset="0"/>
            </a:endParaRPr>
          </a:p>
          <a:p>
            <a:pPr marL="609600" indent="-609600"/>
            <a:r>
              <a:rPr lang="en-US" sz="2800" dirty="0" smtClean="0">
                <a:latin typeface="Calibri" panose="020F0502020204030204" pitchFamily="34" charset="0"/>
              </a:rPr>
              <a:t>Stems from lack of exposure or ignorance</a:t>
            </a:r>
          </a:p>
        </p:txBody>
      </p:sp>
      <p:sp>
        <p:nvSpPr>
          <p:cNvPr id="4" name="Slide Number Placeholder 3"/>
          <p:cNvSpPr>
            <a:spLocks noGrp="1"/>
          </p:cNvSpPr>
          <p:nvPr>
            <p:ph type="sldNum" sz="quarter" idx="12"/>
          </p:nvPr>
        </p:nvSpPr>
        <p:spPr/>
        <p:txBody>
          <a:bodyPr/>
          <a:lstStyle/>
          <a:p>
            <a:pPr>
              <a:defRPr/>
            </a:pPr>
            <a:fld id="{E00DCB0B-9AF1-48BA-83FE-8AA6A58FE870}" type="slidenum">
              <a:rPr lang="en-US"/>
              <a:pPr>
                <a:defRPr/>
              </a:pPr>
              <a:t>11</a:t>
            </a:fld>
            <a:endParaRPr lang="en-US" dirty="0"/>
          </a:p>
        </p:txBody>
      </p:sp>
    </p:spTree>
    <p:custDataLst>
      <p:tags r:id="rId1"/>
    </p:custData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09599" y="609600"/>
            <a:ext cx="6347713" cy="914400"/>
          </a:xfrm>
        </p:spPr>
        <p:txBody>
          <a:bodyPr>
            <a:normAutofit/>
          </a:bodyPr>
          <a:lstStyle/>
          <a:p>
            <a:pPr algn="ctr" fontAlgn="auto">
              <a:spcAft>
                <a:spcPts val="0"/>
              </a:spcAft>
              <a:defRPr/>
            </a:pPr>
            <a:r>
              <a:rPr lang="en-US" sz="4400" b="1" dirty="0" smtClean="0">
                <a:solidFill>
                  <a:schemeClr val="tx2"/>
                </a:solidFill>
                <a:effectLst/>
                <a:latin typeface="Times New Roman" panose="02020603050405020304" pitchFamily="18" charset="0"/>
                <a:cs typeface="Times New Roman" panose="02020603050405020304" pitchFamily="18" charset="0"/>
              </a:rPr>
              <a:t>Stereotyping</a:t>
            </a:r>
          </a:p>
        </p:txBody>
      </p:sp>
      <p:sp>
        <p:nvSpPr>
          <p:cNvPr id="21507" name="Rectangle 3"/>
          <p:cNvSpPr>
            <a:spLocks noGrp="1" noChangeArrowheads="1"/>
          </p:cNvSpPr>
          <p:nvPr>
            <p:ph idx="1"/>
          </p:nvPr>
        </p:nvSpPr>
        <p:spPr>
          <a:xfrm>
            <a:off x="685800" y="1752600"/>
            <a:ext cx="6629400" cy="4495800"/>
          </a:xfrm>
        </p:spPr>
        <p:txBody>
          <a:bodyPr/>
          <a:lstStyle/>
          <a:p>
            <a:r>
              <a:rPr lang="en-US" sz="2800" dirty="0" smtClean="0">
                <a:latin typeface="Calibri" panose="020F0502020204030204" pitchFamily="34" charset="0"/>
              </a:rPr>
              <a:t>A fixed and distorted  </a:t>
            </a:r>
            <a:r>
              <a:rPr lang="en-US" sz="2800" i="1" dirty="0" smtClean="0">
                <a:latin typeface="Calibri" panose="020F0502020204030204" pitchFamily="34" charset="0"/>
              </a:rPr>
              <a:t>generalization</a:t>
            </a:r>
            <a:r>
              <a:rPr lang="en-US" sz="2800" dirty="0" smtClean="0">
                <a:latin typeface="Calibri" panose="020F0502020204030204" pitchFamily="34" charset="0"/>
              </a:rPr>
              <a:t> made about all members of a group</a:t>
            </a:r>
          </a:p>
          <a:p>
            <a:pPr marL="82550" indent="0">
              <a:buNone/>
            </a:pPr>
            <a:endParaRPr lang="en-US" sz="2800" dirty="0" smtClean="0">
              <a:latin typeface="Calibri" panose="020F0502020204030204" pitchFamily="34" charset="0"/>
            </a:endParaRPr>
          </a:p>
          <a:p>
            <a:r>
              <a:rPr lang="en-US" sz="2800" dirty="0" smtClean="0">
                <a:latin typeface="Calibri" panose="020F0502020204030204" pitchFamily="34" charset="0"/>
              </a:rPr>
              <a:t>Has negative results</a:t>
            </a:r>
          </a:p>
          <a:p>
            <a:pPr marL="82550" indent="0">
              <a:buNone/>
            </a:pPr>
            <a:endParaRPr lang="en-US" sz="2800" dirty="0" smtClean="0">
              <a:latin typeface="Calibri" panose="020F0502020204030204" pitchFamily="34" charset="0"/>
            </a:endParaRPr>
          </a:p>
          <a:p>
            <a:r>
              <a:rPr lang="en-US" sz="2800" dirty="0" smtClean="0">
                <a:latin typeface="Calibri" panose="020F0502020204030204" pitchFamily="34" charset="0"/>
              </a:rPr>
              <a:t>No attempt to learn about the individual</a:t>
            </a:r>
          </a:p>
          <a:p>
            <a:pPr marL="82550" indent="0">
              <a:buNone/>
            </a:pPr>
            <a:endParaRPr lang="en-US" dirty="0" smtClean="0"/>
          </a:p>
        </p:txBody>
      </p:sp>
      <p:sp>
        <p:nvSpPr>
          <p:cNvPr id="4" name="Slide Number Placeholder 3"/>
          <p:cNvSpPr>
            <a:spLocks noGrp="1"/>
          </p:cNvSpPr>
          <p:nvPr>
            <p:ph type="sldNum" sz="quarter" idx="12"/>
          </p:nvPr>
        </p:nvSpPr>
        <p:spPr/>
        <p:txBody>
          <a:bodyPr/>
          <a:lstStyle/>
          <a:p>
            <a:pPr>
              <a:defRPr/>
            </a:pPr>
            <a:fld id="{4B120D59-8A89-41C6-BFD4-2A583834D060}" type="slidenum">
              <a:rPr lang="en-US"/>
              <a:pPr>
                <a:defRPr/>
              </a:pPr>
              <a:t>12</a:t>
            </a:fld>
            <a:endParaRPr lang="en-US" dirty="0"/>
          </a:p>
        </p:txBody>
      </p:sp>
    </p:spTree>
    <p:custDataLst>
      <p:tags r:id="rId1"/>
    </p:custData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90600" y="274638"/>
            <a:ext cx="5791200" cy="1143000"/>
          </a:xfrm>
        </p:spPr>
        <p:txBody>
          <a:bodyPr>
            <a:normAutofit/>
          </a:bodyPr>
          <a:lstStyle/>
          <a:p>
            <a:pPr algn="ctr" fontAlgn="auto">
              <a:spcAft>
                <a:spcPts val="0"/>
              </a:spcAft>
              <a:defRPr/>
            </a:pPr>
            <a:r>
              <a:rPr lang="en-US" sz="4400" b="1" dirty="0" smtClean="0">
                <a:solidFill>
                  <a:schemeClr val="tx2"/>
                </a:solidFill>
                <a:effectLst/>
                <a:latin typeface="Times New Roman" panose="02020603050405020304" pitchFamily="18" charset="0"/>
                <a:cs typeface="Times New Roman" panose="02020603050405020304" pitchFamily="18" charset="0"/>
              </a:rPr>
              <a:t>Prejudice</a:t>
            </a:r>
          </a:p>
        </p:txBody>
      </p:sp>
      <p:sp>
        <p:nvSpPr>
          <p:cNvPr id="17411" name="Rectangle 3"/>
          <p:cNvSpPr>
            <a:spLocks noGrp="1" noChangeArrowheads="1"/>
          </p:cNvSpPr>
          <p:nvPr>
            <p:ph idx="1"/>
          </p:nvPr>
        </p:nvSpPr>
        <p:spPr>
          <a:xfrm>
            <a:off x="457200" y="1676400"/>
            <a:ext cx="6781800" cy="4572000"/>
          </a:xfrm>
        </p:spPr>
        <p:txBody>
          <a:bodyPr>
            <a:normAutofit/>
          </a:bodyPr>
          <a:lstStyle/>
          <a:p>
            <a:pPr marL="365760" indent="-283464" fontAlgn="auto">
              <a:lnSpc>
                <a:spcPct val="90000"/>
              </a:lnSpc>
              <a:spcAft>
                <a:spcPts val="0"/>
              </a:spcAft>
              <a:buFont typeface="Wingdings 2"/>
              <a:buChar char=""/>
              <a:defRPr/>
            </a:pPr>
            <a:r>
              <a:rPr lang="en-US" sz="2800" dirty="0" smtClean="0">
                <a:latin typeface="Calibri" panose="020F0502020204030204" pitchFamily="34" charset="0"/>
              </a:rPr>
              <a:t>“An injury or damage resulting from </a:t>
            </a:r>
            <a:r>
              <a:rPr lang="en-US" sz="2800" i="1" dirty="0" smtClean="0">
                <a:latin typeface="Calibri" panose="020F0502020204030204" pitchFamily="34" charset="0"/>
              </a:rPr>
              <a:t>some</a:t>
            </a:r>
            <a:r>
              <a:rPr lang="en-US" sz="2800" dirty="0" smtClean="0">
                <a:latin typeface="Calibri" panose="020F0502020204030204" pitchFamily="34" charset="0"/>
              </a:rPr>
              <a:t> judgment or action of another in disregard of one’s rights” </a:t>
            </a:r>
            <a:r>
              <a:rPr lang="en-US" sz="1800" i="1" dirty="0" smtClean="0">
                <a:latin typeface="Calibri" panose="020F0502020204030204" pitchFamily="34" charset="0"/>
              </a:rPr>
              <a:t>Webster’s Ninth Collegiate</a:t>
            </a:r>
            <a:r>
              <a:rPr lang="en-US" sz="1800" dirty="0" smtClean="0">
                <a:latin typeface="Calibri" panose="020F0502020204030204" pitchFamily="34" charset="0"/>
              </a:rPr>
              <a:t> </a:t>
            </a:r>
            <a:r>
              <a:rPr lang="en-US" sz="1800" i="1" dirty="0" smtClean="0">
                <a:latin typeface="Calibri" panose="020F0502020204030204" pitchFamily="34" charset="0"/>
              </a:rPr>
              <a:t>Dictionary</a:t>
            </a:r>
          </a:p>
          <a:p>
            <a:pPr marL="365760" indent="-283464" fontAlgn="auto">
              <a:lnSpc>
                <a:spcPct val="90000"/>
              </a:lnSpc>
              <a:spcAft>
                <a:spcPts val="0"/>
              </a:spcAft>
              <a:buFont typeface="Wingdings 2"/>
              <a:buChar char=""/>
              <a:defRPr/>
            </a:pPr>
            <a:endParaRPr lang="en-US" sz="1800" i="1" dirty="0" smtClean="0">
              <a:latin typeface="Calibri" panose="020F0502020204030204" pitchFamily="34" charset="0"/>
            </a:endParaRPr>
          </a:p>
          <a:p>
            <a:pPr marL="365760" indent="-283464" fontAlgn="auto">
              <a:lnSpc>
                <a:spcPct val="90000"/>
              </a:lnSpc>
              <a:spcAft>
                <a:spcPts val="0"/>
              </a:spcAft>
              <a:buFont typeface="Wingdings 2"/>
              <a:buChar char=""/>
              <a:defRPr/>
            </a:pPr>
            <a:r>
              <a:rPr lang="en-US" sz="2800" dirty="0" smtClean="0">
                <a:latin typeface="Calibri" panose="020F0502020204030204" pitchFamily="34" charset="0"/>
              </a:rPr>
              <a:t>Strongly held opinions about some topic or group of people which stems from:</a:t>
            </a:r>
          </a:p>
          <a:p>
            <a:pPr marL="365760" indent="-283464" fontAlgn="auto">
              <a:lnSpc>
                <a:spcPct val="90000"/>
              </a:lnSpc>
              <a:spcAft>
                <a:spcPts val="0"/>
              </a:spcAft>
              <a:buFont typeface="Wingdings 2"/>
              <a:buNone/>
              <a:defRPr/>
            </a:pPr>
            <a:endParaRPr lang="en-US" sz="2800" dirty="0" smtClean="0">
              <a:latin typeface="Calibri" panose="020F0502020204030204" pitchFamily="34" charset="0"/>
            </a:endParaRPr>
          </a:p>
          <a:p>
            <a:pPr marL="365760" indent="-283464" fontAlgn="auto">
              <a:lnSpc>
                <a:spcPct val="90000"/>
              </a:lnSpc>
              <a:spcAft>
                <a:spcPts val="0"/>
              </a:spcAft>
              <a:buFont typeface="Wingdings" pitchFamily="2" charset="2"/>
              <a:buChar char="ü"/>
              <a:defRPr/>
            </a:pPr>
            <a:r>
              <a:rPr lang="en-US" dirty="0" smtClean="0">
                <a:latin typeface="Calibri" panose="020F0502020204030204" pitchFamily="34" charset="0"/>
              </a:rPr>
              <a:t>Ignorance</a:t>
            </a:r>
          </a:p>
          <a:p>
            <a:pPr marL="365760" indent="-283464" fontAlgn="auto">
              <a:lnSpc>
                <a:spcPct val="90000"/>
              </a:lnSpc>
              <a:spcAft>
                <a:spcPts val="0"/>
              </a:spcAft>
              <a:buFont typeface="Wingdings" pitchFamily="2" charset="2"/>
              <a:buChar char="ü"/>
              <a:defRPr/>
            </a:pPr>
            <a:r>
              <a:rPr lang="en-US" dirty="0" smtClean="0">
                <a:latin typeface="Calibri" panose="020F0502020204030204" pitchFamily="34" charset="0"/>
              </a:rPr>
              <a:t>Misunderstanding</a:t>
            </a:r>
          </a:p>
          <a:p>
            <a:pPr marL="365760" indent="-283464" fontAlgn="auto">
              <a:lnSpc>
                <a:spcPct val="90000"/>
              </a:lnSpc>
              <a:spcAft>
                <a:spcPts val="0"/>
              </a:spcAft>
              <a:buFont typeface="Wingdings" pitchFamily="2" charset="2"/>
              <a:buChar char="ü"/>
              <a:defRPr/>
            </a:pPr>
            <a:r>
              <a:rPr lang="en-US" dirty="0" smtClean="0">
                <a:latin typeface="Calibri" panose="020F0502020204030204" pitchFamily="34" charset="0"/>
              </a:rPr>
              <a:t>Past experience</a:t>
            </a:r>
          </a:p>
          <a:p>
            <a:pPr marL="365760" indent="-283464" fontAlgn="auto">
              <a:lnSpc>
                <a:spcPct val="90000"/>
              </a:lnSpc>
              <a:spcAft>
                <a:spcPts val="0"/>
              </a:spcAft>
              <a:buFont typeface="Wingdings" pitchFamily="2" charset="2"/>
              <a:buChar char="ü"/>
              <a:defRPr/>
            </a:pPr>
            <a:r>
              <a:rPr lang="en-US" dirty="0" smtClean="0">
                <a:latin typeface="Calibri" panose="020F0502020204030204" pitchFamily="34" charset="0"/>
              </a:rPr>
              <a:t>Fear</a:t>
            </a:r>
          </a:p>
          <a:p>
            <a:pPr marL="82296" indent="0" fontAlgn="auto">
              <a:lnSpc>
                <a:spcPct val="90000"/>
              </a:lnSpc>
              <a:spcAft>
                <a:spcPts val="0"/>
              </a:spcAft>
              <a:buNone/>
              <a:defRPr/>
            </a:pPr>
            <a:endParaRPr lang="en-US" sz="2800" dirty="0" smtClean="0"/>
          </a:p>
        </p:txBody>
      </p:sp>
      <p:sp>
        <p:nvSpPr>
          <p:cNvPr id="4" name="Slide Number Placeholder 3"/>
          <p:cNvSpPr>
            <a:spLocks noGrp="1"/>
          </p:cNvSpPr>
          <p:nvPr>
            <p:ph type="sldNum" sz="quarter" idx="12"/>
          </p:nvPr>
        </p:nvSpPr>
        <p:spPr/>
        <p:txBody>
          <a:bodyPr/>
          <a:lstStyle/>
          <a:p>
            <a:pPr>
              <a:defRPr/>
            </a:pPr>
            <a:fld id="{F9856F9A-CAD7-49C4-8A05-F9A398C81B53}" type="slidenum">
              <a:rPr lang="en-US"/>
              <a:pPr>
                <a:defRPr/>
              </a:pPr>
              <a:t>13</a:t>
            </a:fld>
            <a:endParaRPr lang="en-US" dirty="0"/>
          </a:p>
        </p:txBody>
      </p:sp>
    </p:spTree>
    <p:custDataLst>
      <p:tags r:id="rId1"/>
    </p:custData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90600" y="274638"/>
            <a:ext cx="5867400" cy="1143000"/>
          </a:xfrm>
        </p:spPr>
        <p:txBody>
          <a:bodyPr>
            <a:normAutofit/>
          </a:bodyPr>
          <a:lstStyle/>
          <a:p>
            <a:pPr algn="ctr" fontAlgn="auto">
              <a:spcAft>
                <a:spcPts val="0"/>
              </a:spcAft>
              <a:defRPr/>
            </a:pPr>
            <a:r>
              <a:rPr lang="en-US" sz="4400" b="1" dirty="0" smtClean="0">
                <a:solidFill>
                  <a:schemeClr val="tx2"/>
                </a:solidFill>
                <a:effectLst/>
                <a:latin typeface="Times New Roman" panose="02020603050405020304" pitchFamily="18" charset="0"/>
                <a:cs typeface="Times New Roman" panose="02020603050405020304" pitchFamily="18" charset="0"/>
              </a:rPr>
              <a:t>Discrimination</a:t>
            </a:r>
          </a:p>
        </p:txBody>
      </p:sp>
      <p:sp>
        <p:nvSpPr>
          <p:cNvPr id="18435" name="Rectangle 3"/>
          <p:cNvSpPr>
            <a:spLocks noGrp="1" noChangeArrowheads="1"/>
          </p:cNvSpPr>
          <p:nvPr>
            <p:ph idx="1"/>
          </p:nvPr>
        </p:nvSpPr>
        <p:spPr>
          <a:xfrm>
            <a:off x="609600" y="1828800"/>
            <a:ext cx="6629400" cy="4419600"/>
          </a:xfrm>
        </p:spPr>
        <p:txBody>
          <a:bodyPr>
            <a:normAutofit/>
          </a:bodyPr>
          <a:lstStyle/>
          <a:p>
            <a:pPr marL="365760" indent="-283464" fontAlgn="auto">
              <a:spcAft>
                <a:spcPts val="0"/>
              </a:spcAft>
              <a:buFont typeface="Wingdings 2"/>
              <a:buNone/>
              <a:defRPr/>
            </a:pPr>
            <a:r>
              <a:rPr lang="en-US" sz="2800" i="1" dirty="0" smtClean="0">
                <a:latin typeface="Calibri" panose="020F0502020204030204" pitchFamily="34" charset="0"/>
              </a:rPr>
              <a:t>“Learn to appreciate, don’t discriminate.”  (smartslogans.com)</a:t>
            </a:r>
            <a:endParaRPr lang="en-US" sz="2800" b="1" i="1" dirty="0" smtClean="0">
              <a:latin typeface="Calibri" panose="020F0502020204030204" pitchFamily="34" charset="0"/>
            </a:endParaRPr>
          </a:p>
          <a:p>
            <a:pPr marL="82296" indent="0" fontAlgn="auto">
              <a:spcAft>
                <a:spcPts val="0"/>
              </a:spcAft>
              <a:buNone/>
              <a:defRPr/>
            </a:pPr>
            <a:endParaRPr lang="en-US" sz="2800" b="1" dirty="0" smtClean="0">
              <a:latin typeface="Calibri" panose="020F0502020204030204" pitchFamily="34" charset="0"/>
            </a:endParaRPr>
          </a:p>
          <a:p>
            <a:pPr marL="365760" indent="-283464" fontAlgn="auto">
              <a:spcAft>
                <a:spcPts val="0"/>
              </a:spcAft>
              <a:buFont typeface="Wingdings 2"/>
              <a:buChar char=""/>
              <a:defRPr/>
            </a:pPr>
            <a:r>
              <a:rPr lang="en-US" sz="2800" dirty="0" smtClean="0">
                <a:latin typeface="Calibri" panose="020F0502020204030204" pitchFamily="34" charset="0"/>
              </a:rPr>
              <a:t>Acting on prejudice</a:t>
            </a:r>
          </a:p>
          <a:p>
            <a:pPr marL="365760" indent="-283464" fontAlgn="auto">
              <a:spcAft>
                <a:spcPts val="0"/>
              </a:spcAft>
              <a:buFont typeface="Wingdings 2"/>
              <a:buNone/>
              <a:defRPr/>
            </a:pPr>
            <a:endParaRPr lang="en-US" sz="2800" dirty="0" smtClean="0">
              <a:latin typeface="Calibri" panose="020F0502020204030204" pitchFamily="34" charset="0"/>
            </a:endParaRPr>
          </a:p>
          <a:p>
            <a:pPr marL="365760" indent="-283464" fontAlgn="auto">
              <a:spcAft>
                <a:spcPts val="0"/>
              </a:spcAft>
              <a:buFont typeface="Wingdings 2"/>
              <a:buChar char=""/>
              <a:defRPr/>
            </a:pPr>
            <a:r>
              <a:rPr lang="en-US" sz="2800" dirty="0" smtClean="0">
                <a:latin typeface="Calibri" panose="020F0502020204030204" pitchFamily="34" charset="0"/>
              </a:rPr>
              <a:t>Denying the other person’s</a:t>
            </a:r>
            <a:r>
              <a:rPr lang="en-US" sz="2800" dirty="0" smtClean="0">
                <a:latin typeface="Times New Roman" pitchFamily="18" charset="0"/>
              </a:rPr>
              <a:t> fundamental rights.</a:t>
            </a:r>
          </a:p>
          <a:p>
            <a:pPr marL="365760" indent="-283464" fontAlgn="auto">
              <a:spcAft>
                <a:spcPts val="0"/>
              </a:spcAft>
              <a:buFont typeface="Wingdings 2"/>
              <a:buChar char=""/>
              <a:defRPr/>
            </a:pPr>
            <a:endParaRPr lang="en-US" dirty="0" smtClean="0">
              <a:latin typeface="Times New Roman" pitchFamily="18" charset="0"/>
            </a:endParaRPr>
          </a:p>
          <a:p>
            <a:pPr marL="365760" indent="-283464" fontAlgn="auto">
              <a:spcAft>
                <a:spcPts val="0"/>
              </a:spcAft>
              <a:buFont typeface="Wingdings 2"/>
              <a:buChar char=""/>
              <a:defRPr/>
            </a:pPr>
            <a:endParaRPr lang="en-US" dirty="0" smtClean="0"/>
          </a:p>
        </p:txBody>
      </p:sp>
      <p:sp>
        <p:nvSpPr>
          <p:cNvPr id="4" name="Slide Number Placeholder 3"/>
          <p:cNvSpPr>
            <a:spLocks noGrp="1"/>
          </p:cNvSpPr>
          <p:nvPr>
            <p:ph type="sldNum" sz="quarter" idx="12"/>
          </p:nvPr>
        </p:nvSpPr>
        <p:spPr/>
        <p:txBody>
          <a:bodyPr/>
          <a:lstStyle/>
          <a:p>
            <a:pPr>
              <a:defRPr/>
            </a:pPr>
            <a:fld id="{B01C787D-B928-4B29-AF18-0349C27D79C3}" type="slidenum">
              <a:rPr lang="en-US"/>
              <a:pPr>
                <a:defRPr/>
              </a:pPr>
              <a:t>14</a:t>
            </a:fld>
            <a:endParaRPr lang="en-US" dirty="0"/>
          </a:p>
        </p:txBody>
      </p:sp>
    </p:spTree>
    <p:custDataLst>
      <p:tags r:id="rId1"/>
    </p:custData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5486400" cy="1143000"/>
          </a:xfrm>
        </p:spPr>
        <p:txBody>
          <a:bodyPr>
            <a:normAutofit/>
          </a:bodyPr>
          <a:lstStyle/>
          <a:p>
            <a:pPr algn="ctr" fontAlgn="auto">
              <a:spcAft>
                <a:spcPts val="0"/>
              </a:spcAft>
              <a:defRPr/>
            </a:pPr>
            <a:r>
              <a:rPr lang="en-US" sz="4400" b="1" dirty="0" smtClean="0">
                <a:solidFill>
                  <a:schemeClr val="tx2">
                    <a:satMod val="130000"/>
                  </a:schemeClr>
                </a:solidFill>
                <a:effectLst/>
                <a:latin typeface="Times New Roman" panose="02020603050405020304" pitchFamily="18" charset="0"/>
                <a:cs typeface="Times New Roman" panose="02020603050405020304" pitchFamily="18" charset="0"/>
              </a:rPr>
              <a:t>Safety Management</a:t>
            </a:r>
            <a:endParaRPr lang="en-US" sz="4400" b="1" dirty="0">
              <a:solidFill>
                <a:schemeClr val="tx2">
                  <a:satMod val="130000"/>
                </a:schemeClr>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1447800"/>
            <a:ext cx="7391400" cy="5105400"/>
          </a:xfrm>
        </p:spPr>
        <p:txBody>
          <a:bodyPr>
            <a:noAutofit/>
          </a:bodyPr>
          <a:lstStyle/>
          <a:p>
            <a:pPr marL="82296" indent="0" fontAlgn="auto">
              <a:spcAft>
                <a:spcPts val="0"/>
              </a:spcAft>
              <a:buNone/>
              <a:defRPr/>
            </a:pPr>
            <a:r>
              <a:rPr lang="en-US" sz="2000" b="1" i="1" dirty="0" smtClean="0">
                <a:latin typeface="Calibri" panose="020F0502020204030204" pitchFamily="34" charset="0"/>
              </a:rPr>
              <a:t>Safety is everyone’s business! </a:t>
            </a:r>
            <a:r>
              <a:rPr lang="en-US" sz="2000" dirty="0" smtClean="0">
                <a:latin typeface="Calibri" panose="020F0502020204030204" pitchFamily="34" charset="0"/>
              </a:rPr>
              <a:t>No matter what your job or role, you share the responsibility for maintaining safe conditions to protect yourself, other hospital staff, patients and visitors. This team effort will create a safe and healthy environment for all.</a:t>
            </a:r>
          </a:p>
          <a:p>
            <a:pPr marL="425196" indent="-342900" fontAlgn="auto">
              <a:spcAft>
                <a:spcPts val="0"/>
              </a:spcAft>
              <a:defRPr/>
            </a:pPr>
            <a:r>
              <a:rPr lang="en-US" sz="2000" dirty="0" smtClean="0">
                <a:latin typeface="Calibri" panose="020F0502020204030204" pitchFamily="34" charset="0"/>
              </a:rPr>
              <a:t>Walk – do not run, especially in halls and on stairs. Keep to the       right, using special caution at intersecting corridors.</a:t>
            </a:r>
          </a:p>
          <a:p>
            <a:pPr marL="425196" indent="-342900" fontAlgn="auto">
              <a:spcAft>
                <a:spcPts val="0"/>
              </a:spcAft>
              <a:defRPr/>
            </a:pPr>
            <a:r>
              <a:rPr lang="en-US" sz="2000" dirty="0" smtClean="0">
                <a:latin typeface="Calibri" panose="020F0502020204030204" pitchFamily="34" charset="0"/>
              </a:rPr>
              <a:t>Remove any foreign objects from the floor, clean up spills if</a:t>
            </a:r>
          </a:p>
          <a:p>
            <a:pPr marL="365760" indent="-283464" fontAlgn="auto">
              <a:spcAft>
                <a:spcPts val="0"/>
              </a:spcAft>
              <a:buFont typeface="Wingdings 2"/>
              <a:buNone/>
              <a:defRPr/>
            </a:pPr>
            <a:r>
              <a:rPr lang="en-US" sz="2000" dirty="0" smtClean="0">
                <a:latin typeface="Calibri" panose="020F0502020204030204" pitchFamily="34" charset="0"/>
              </a:rPr>
              <a:t>      appropriate, and report at once to prevent injury to others.</a:t>
            </a:r>
          </a:p>
          <a:p>
            <a:pPr fontAlgn="auto">
              <a:spcAft>
                <a:spcPts val="0"/>
              </a:spcAft>
              <a:defRPr/>
            </a:pPr>
            <a:r>
              <a:rPr lang="en-US" sz="2000" dirty="0">
                <a:latin typeface="Calibri" panose="020F0502020204030204" pitchFamily="34" charset="0"/>
              </a:rPr>
              <a:t> </a:t>
            </a:r>
            <a:r>
              <a:rPr lang="en-US" sz="2000" dirty="0" smtClean="0">
                <a:latin typeface="Calibri" panose="020F0502020204030204" pitchFamily="34" charset="0"/>
              </a:rPr>
              <a:t>Report all injuries, however slight, to your supervisor and get</a:t>
            </a:r>
          </a:p>
          <a:p>
            <a:pPr marL="640080" lvl="1" indent="-237744" fontAlgn="auto">
              <a:spcAft>
                <a:spcPts val="0"/>
              </a:spcAft>
              <a:buFont typeface="Verdana"/>
              <a:buNone/>
              <a:defRPr/>
            </a:pPr>
            <a:r>
              <a:rPr lang="en-US" sz="2000" dirty="0" smtClean="0">
                <a:latin typeface="Calibri" panose="020F0502020204030204" pitchFamily="34" charset="0"/>
              </a:rPr>
              <a:t>immediate first aid.</a:t>
            </a:r>
          </a:p>
          <a:p>
            <a:pPr marL="425196" indent="-342900" fontAlgn="auto">
              <a:spcAft>
                <a:spcPts val="0"/>
              </a:spcAft>
              <a:defRPr/>
            </a:pPr>
            <a:r>
              <a:rPr lang="en-US" sz="2000" dirty="0" smtClean="0">
                <a:latin typeface="Calibri" panose="020F0502020204030204" pitchFamily="34" charset="0"/>
              </a:rPr>
              <a:t>Report any unsafe conditions, i.e., damaged equipment,</a:t>
            </a:r>
          </a:p>
          <a:p>
            <a:pPr marL="365760" indent="-283464" fontAlgn="auto">
              <a:spcAft>
                <a:spcPts val="0"/>
              </a:spcAft>
              <a:buFont typeface="Wingdings 2"/>
              <a:buNone/>
              <a:defRPr/>
            </a:pPr>
            <a:r>
              <a:rPr lang="en-US" sz="2000" dirty="0" smtClean="0">
                <a:latin typeface="Calibri" panose="020F0502020204030204" pitchFamily="34" charset="0"/>
              </a:rPr>
              <a:t>      immediately</a:t>
            </a:r>
          </a:p>
          <a:p>
            <a:pPr marL="425196" indent="-342900" fontAlgn="auto">
              <a:spcAft>
                <a:spcPts val="0"/>
              </a:spcAft>
              <a:defRPr/>
            </a:pPr>
            <a:r>
              <a:rPr lang="en-US" sz="2000" dirty="0" smtClean="0">
                <a:latin typeface="Calibri" panose="020F0502020204030204" pitchFamily="34" charset="0"/>
              </a:rPr>
              <a:t>Obey the “No Smoking” policy.</a:t>
            </a:r>
            <a:endParaRPr lang="en-US" sz="20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2F14CDF0-F766-40E8-A9F4-F08C23FA7840}" type="slidenum">
              <a:rPr lang="en-US"/>
              <a:pPr>
                <a:defRPr/>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066800" y="274638"/>
            <a:ext cx="5890514" cy="1143000"/>
          </a:xfrm>
        </p:spPr>
        <p:txBody>
          <a:bodyPr>
            <a:normAutofit/>
          </a:bodyPr>
          <a:lstStyle/>
          <a:p>
            <a:pPr algn="ctr" fontAlgn="auto">
              <a:spcAft>
                <a:spcPts val="0"/>
              </a:spcAft>
              <a:defRPr/>
            </a:pPr>
            <a:r>
              <a:rPr lang="en-US" sz="4400" b="1" dirty="0" smtClean="0">
                <a:solidFill>
                  <a:schemeClr val="tx2"/>
                </a:solidFill>
                <a:effectLst/>
                <a:latin typeface="Times New Roman" panose="02020603050405020304" pitchFamily="18" charset="0"/>
                <a:cs typeface="Times New Roman" panose="02020603050405020304" pitchFamily="18" charset="0"/>
              </a:rPr>
              <a:t>Confidentiality</a:t>
            </a:r>
          </a:p>
        </p:txBody>
      </p:sp>
      <p:sp>
        <p:nvSpPr>
          <p:cNvPr id="25603" name="Rectangle 3"/>
          <p:cNvSpPr>
            <a:spLocks noGrp="1" noChangeArrowheads="1"/>
          </p:cNvSpPr>
          <p:nvPr>
            <p:ph idx="1"/>
          </p:nvPr>
        </p:nvSpPr>
        <p:spPr>
          <a:xfrm>
            <a:off x="457200" y="1447800"/>
            <a:ext cx="7315200" cy="5029200"/>
          </a:xfrm>
        </p:spPr>
        <p:txBody>
          <a:bodyPr/>
          <a:lstStyle/>
          <a:p>
            <a:r>
              <a:rPr lang="en-US" sz="2800" dirty="0" smtClean="0">
                <a:latin typeface="Calibri" panose="020F0502020204030204" pitchFamily="34" charset="0"/>
              </a:rPr>
              <a:t>HIPAA</a:t>
            </a:r>
          </a:p>
          <a:p>
            <a:pPr>
              <a:buFont typeface="Wingdings 2" pitchFamily="18" charset="2"/>
              <a:buNone/>
            </a:pPr>
            <a:r>
              <a:rPr lang="en-US" sz="2800" dirty="0" smtClean="0">
                <a:latin typeface="Calibri" panose="020F0502020204030204" pitchFamily="34" charset="0"/>
              </a:rPr>
              <a:t>       Health Information Portability </a:t>
            </a:r>
          </a:p>
          <a:p>
            <a:pPr>
              <a:buFont typeface="Wingdings 2" pitchFamily="18" charset="2"/>
              <a:buNone/>
            </a:pPr>
            <a:r>
              <a:rPr lang="en-US" sz="2800" dirty="0">
                <a:latin typeface="Calibri" panose="020F0502020204030204" pitchFamily="34" charset="0"/>
              </a:rPr>
              <a:t> </a:t>
            </a:r>
            <a:r>
              <a:rPr lang="en-US" sz="2800" dirty="0" smtClean="0">
                <a:latin typeface="Calibri" panose="020F0502020204030204" pitchFamily="34" charset="0"/>
              </a:rPr>
              <a:t>      and Accountability Act</a:t>
            </a:r>
          </a:p>
          <a:p>
            <a:r>
              <a:rPr lang="en-US" sz="2800" dirty="0" smtClean="0">
                <a:latin typeface="Calibri" panose="020F0502020204030204" pitchFamily="34" charset="0"/>
              </a:rPr>
              <a:t>PHI</a:t>
            </a:r>
          </a:p>
          <a:p>
            <a:pPr>
              <a:buFont typeface="Wingdings 2" pitchFamily="18" charset="2"/>
              <a:buNone/>
            </a:pPr>
            <a:r>
              <a:rPr lang="en-US" sz="2800" dirty="0" smtClean="0">
                <a:latin typeface="Calibri" panose="020F0502020204030204" pitchFamily="34" charset="0"/>
              </a:rPr>
              <a:t>        Protected Health Information</a:t>
            </a:r>
          </a:p>
          <a:p>
            <a:pPr>
              <a:buFont typeface="Wingdings 2" pitchFamily="18" charset="2"/>
              <a:buNone/>
            </a:pPr>
            <a:endParaRPr lang="en-US" sz="2800" dirty="0" smtClean="0">
              <a:latin typeface="Calibri" panose="020F0502020204030204" pitchFamily="34" charset="0"/>
            </a:endParaRPr>
          </a:p>
          <a:p>
            <a:r>
              <a:rPr lang="en-US" sz="2800" i="1" dirty="0" smtClean="0">
                <a:latin typeface="Calibri" panose="020F0502020204030204" pitchFamily="34" charset="0"/>
              </a:rPr>
              <a:t>EVERY Patient’s Right!</a:t>
            </a:r>
          </a:p>
          <a:p>
            <a:pPr>
              <a:buFontTx/>
              <a:buNone/>
            </a:pPr>
            <a:endParaRPr lang="en-US" sz="4000" b="1" dirty="0" smtClean="0">
              <a:latin typeface="Times New Roman" pitchFamily="18" charset="0"/>
            </a:endParaRPr>
          </a:p>
        </p:txBody>
      </p:sp>
      <p:sp>
        <p:nvSpPr>
          <p:cNvPr id="4" name="Slide Number Placeholder 3"/>
          <p:cNvSpPr>
            <a:spLocks noGrp="1"/>
          </p:cNvSpPr>
          <p:nvPr>
            <p:ph type="sldNum" sz="quarter" idx="12"/>
          </p:nvPr>
        </p:nvSpPr>
        <p:spPr/>
        <p:txBody>
          <a:bodyPr/>
          <a:lstStyle/>
          <a:p>
            <a:pPr>
              <a:defRPr/>
            </a:pPr>
            <a:fld id="{24F3E9C1-93BA-4D8E-A8B2-58046B470FF9}" type="slidenum">
              <a:rPr lang="en-US"/>
              <a:pPr>
                <a:defRPr/>
              </a:pPr>
              <a:t>16</a:t>
            </a:fld>
            <a:endParaRPr lang="en-US" dirty="0"/>
          </a:p>
        </p:txBody>
      </p:sp>
    </p:spTree>
    <p:custDataLst>
      <p:tags r:id="rId1"/>
    </p:custData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5890514" cy="1143000"/>
          </a:xfrm>
        </p:spPr>
        <p:txBody>
          <a:bodyPr/>
          <a:lstStyle/>
          <a:p>
            <a:pPr algn="ctr" fontAlgn="auto">
              <a:spcAft>
                <a:spcPts val="0"/>
              </a:spcAft>
              <a:defRPr/>
            </a:pPr>
            <a:r>
              <a:rPr lang="en-US" b="1" dirty="0" smtClean="0">
                <a:solidFill>
                  <a:schemeClr val="tx2"/>
                </a:solidFill>
                <a:effectLst/>
                <a:latin typeface="Times New Roman" panose="02020603050405020304" pitchFamily="18" charset="0"/>
                <a:cs typeface="Times New Roman" panose="02020603050405020304" pitchFamily="18" charset="0"/>
              </a:rPr>
              <a:t>What is HIPAA?</a:t>
            </a:r>
            <a:endParaRPr lang="en-US" b="1" dirty="0">
              <a:solidFill>
                <a:schemeClr val="tx2"/>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1371600"/>
            <a:ext cx="6858000" cy="4876800"/>
          </a:xfrm>
        </p:spPr>
        <p:txBody>
          <a:bodyPr>
            <a:normAutofit/>
          </a:bodyPr>
          <a:lstStyle/>
          <a:p>
            <a:pPr marL="368046" indent="-285750">
              <a:defRPr/>
            </a:pPr>
            <a:r>
              <a:rPr lang="en-US" dirty="0" smtClean="0">
                <a:latin typeface="Calibri" panose="020F0502020204030204" pitchFamily="34" charset="0"/>
              </a:rPr>
              <a:t>HIPAA is a broad law dealing with a variety of issues. Original goal was to make it easier to move from one health  insurance  plan to another as they changed jobs or became unemployed.</a:t>
            </a:r>
          </a:p>
          <a:p>
            <a:pPr marL="82296" indent="0">
              <a:buNone/>
              <a:defRPr/>
            </a:pPr>
            <a:endParaRPr lang="en-US" dirty="0" smtClean="0">
              <a:latin typeface="Calibri" panose="020F0502020204030204" pitchFamily="34" charset="0"/>
            </a:endParaRPr>
          </a:p>
          <a:p>
            <a:pPr marL="368046" indent="-285750">
              <a:defRPr/>
            </a:pPr>
            <a:r>
              <a:rPr lang="en-US" dirty="0" smtClean="0">
                <a:latin typeface="Calibri" panose="020F0502020204030204" pitchFamily="34" charset="0"/>
              </a:rPr>
              <a:t>Before computers, it would have been difficult to remove many records and make use of the information.</a:t>
            </a:r>
          </a:p>
          <a:p>
            <a:pPr marL="82296" indent="0">
              <a:buNone/>
              <a:defRPr/>
            </a:pPr>
            <a:endParaRPr lang="en-US" dirty="0" smtClean="0">
              <a:latin typeface="Calibri" panose="020F0502020204030204" pitchFamily="34" charset="0"/>
            </a:endParaRPr>
          </a:p>
          <a:p>
            <a:pPr marL="368046" indent="-285750">
              <a:defRPr/>
            </a:pPr>
            <a:r>
              <a:rPr lang="en-US" dirty="0" smtClean="0">
                <a:latin typeface="Calibri" panose="020F0502020204030204" pitchFamily="34" charset="0"/>
              </a:rPr>
              <a:t>Today, with e-mail and computers, thousands of records can be sent anywhere</a:t>
            </a:r>
          </a:p>
          <a:p>
            <a:pPr marL="82296" indent="0">
              <a:buNone/>
              <a:defRPr/>
            </a:pPr>
            <a:endParaRPr lang="en-US" dirty="0" smtClean="0">
              <a:latin typeface="Calibri" panose="020F0502020204030204" pitchFamily="34" charset="0"/>
            </a:endParaRPr>
          </a:p>
          <a:p>
            <a:pPr marL="368046" indent="-285750">
              <a:defRPr/>
            </a:pPr>
            <a:r>
              <a:rPr lang="en-US" dirty="0" smtClean="0">
                <a:latin typeface="Calibri" panose="020F0502020204030204" pitchFamily="34" charset="0"/>
              </a:rPr>
              <a:t>Standardizing and computerizing patient health information has important benefits, but also has risks.</a:t>
            </a:r>
            <a:endParaRPr lang="en-US"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77487878-D9D5-47D3-8D2D-132269030A64}" type="slidenum">
              <a:rPr lang="en-US"/>
              <a:pPr>
                <a:defRPr/>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6019800" cy="1143000"/>
          </a:xfrm>
        </p:spPr>
        <p:txBody>
          <a:bodyPr/>
          <a:lstStyle/>
          <a:p>
            <a:pPr algn="ctr" fontAlgn="auto">
              <a:spcAft>
                <a:spcPts val="0"/>
              </a:spcAft>
              <a:defRPr/>
            </a:pPr>
            <a:r>
              <a:rPr lang="en-US" b="1" dirty="0" smtClean="0">
                <a:solidFill>
                  <a:schemeClr val="tx2"/>
                </a:solidFill>
                <a:effectLst/>
                <a:latin typeface="Times New Roman" panose="02020603050405020304" pitchFamily="18" charset="0"/>
                <a:cs typeface="Times New Roman" panose="02020603050405020304" pitchFamily="18" charset="0"/>
              </a:rPr>
              <a:t>What is HIPAA?  </a:t>
            </a:r>
            <a:r>
              <a:rPr lang="en-US" sz="3100" b="1" dirty="0" smtClean="0">
                <a:solidFill>
                  <a:schemeClr val="tx2"/>
                </a:solidFill>
                <a:effectLst/>
                <a:latin typeface="Times New Roman" panose="02020603050405020304" pitchFamily="18" charset="0"/>
                <a:cs typeface="Times New Roman" panose="02020603050405020304" pitchFamily="18" charset="0"/>
              </a:rPr>
              <a:t>(continued)</a:t>
            </a:r>
            <a:endParaRPr lang="en-US" sz="3100" dirty="0">
              <a:solidFill>
                <a:schemeClr val="tx2">
                  <a:satMod val="130000"/>
                </a:schemeClr>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1447800"/>
            <a:ext cx="6934200" cy="5105400"/>
          </a:xfrm>
        </p:spPr>
        <p:txBody>
          <a:bodyPr>
            <a:normAutofit/>
          </a:bodyPr>
          <a:lstStyle/>
          <a:p>
            <a:pPr marL="365760" indent="-283464" fontAlgn="auto">
              <a:spcAft>
                <a:spcPts val="0"/>
              </a:spcAft>
              <a:buFont typeface="Wingdings 2"/>
              <a:buNone/>
              <a:defRPr/>
            </a:pPr>
            <a:r>
              <a:rPr lang="en-US" dirty="0" smtClean="0">
                <a:latin typeface="Calibri" panose="020F0502020204030204" pitchFamily="34" charset="0"/>
              </a:rPr>
              <a:t>Potential Consequences</a:t>
            </a:r>
          </a:p>
          <a:p>
            <a:pPr marL="368046" indent="-285750">
              <a:defRPr/>
            </a:pPr>
            <a:r>
              <a:rPr lang="en-US" dirty="0" smtClean="0">
                <a:latin typeface="Calibri" panose="020F0502020204030204" pitchFamily="34" charset="0"/>
              </a:rPr>
              <a:t>The U.S. Department of Health and Human Services (HHS) will enforce HIPAA. Breaking HIPAA’s privacy core security rules can mean either a civil or criminal penalty.</a:t>
            </a:r>
          </a:p>
          <a:p>
            <a:pPr marL="365760" indent="-283464" fontAlgn="auto">
              <a:spcAft>
                <a:spcPts val="0"/>
              </a:spcAft>
              <a:buFont typeface="Wingdings 2"/>
              <a:buNone/>
              <a:defRPr/>
            </a:pPr>
            <a:endParaRPr lang="en-US" dirty="0" smtClean="0">
              <a:latin typeface="Calibri" panose="020F0502020204030204" pitchFamily="34" charset="0"/>
            </a:endParaRPr>
          </a:p>
          <a:p>
            <a:pPr marL="368046" indent="-285750">
              <a:defRPr/>
            </a:pPr>
            <a:r>
              <a:rPr lang="en-US" dirty="0" smtClean="0">
                <a:latin typeface="Calibri" panose="020F0502020204030204" pitchFamily="34" charset="0"/>
              </a:rPr>
              <a:t>Your facility is committed to protecting patient privacy and confidentiality. When you fail to protect patient data and records by not following organizational policies, it reflects on your ability to perform your job. Violation of patient privacy is stated clearly in every organization’s privacy policy. </a:t>
            </a:r>
            <a:endParaRPr lang="en-US"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70909430-F4D2-4D7E-90FC-C146060D9507}" type="slidenum">
              <a:rPr lang="en-US"/>
              <a:pPr>
                <a:defRPr/>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6576314" cy="1600200"/>
          </a:xfrm>
        </p:spPr>
        <p:txBody>
          <a:bodyPr>
            <a:noAutofit/>
          </a:bodyPr>
          <a:lstStyle/>
          <a:p>
            <a:pPr algn="ctr" fontAlgn="auto">
              <a:spcAft>
                <a:spcPts val="0"/>
              </a:spcAft>
              <a:defRPr/>
            </a:pPr>
            <a:r>
              <a:rPr lang="en-US" sz="2800" b="1" dirty="0" smtClean="0">
                <a:solidFill>
                  <a:schemeClr val="tx2">
                    <a:satMod val="130000"/>
                  </a:schemeClr>
                </a:solidFill>
                <a:effectLst/>
                <a:latin typeface="Times New Roman" panose="02020603050405020304" pitchFamily="18" charset="0"/>
                <a:cs typeface="Times New Roman" panose="02020603050405020304" pitchFamily="18" charset="0"/>
              </a:rPr>
              <a:t>Who has Access to Protected Health Information (PHI) ? </a:t>
            </a:r>
            <a:br>
              <a:rPr lang="en-US" sz="2800" b="1" dirty="0" smtClean="0">
                <a:solidFill>
                  <a:schemeClr val="tx2">
                    <a:satMod val="130000"/>
                  </a:schemeClr>
                </a:solidFill>
                <a:effectLst/>
                <a:latin typeface="Times New Roman" panose="02020603050405020304" pitchFamily="18" charset="0"/>
                <a:cs typeface="Times New Roman" panose="02020603050405020304" pitchFamily="18" charset="0"/>
              </a:rPr>
            </a:br>
            <a:r>
              <a:rPr lang="en-US" sz="2800" b="1" dirty="0" smtClean="0">
                <a:solidFill>
                  <a:schemeClr val="tx2">
                    <a:satMod val="130000"/>
                  </a:schemeClr>
                </a:solidFill>
                <a:effectLst/>
                <a:latin typeface="Times New Roman" panose="02020603050405020304" pitchFamily="18" charset="0"/>
                <a:cs typeface="Times New Roman" panose="02020603050405020304" pitchFamily="18" charset="0"/>
              </a:rPr>
              <a:t>The ‘Need-to-Know’ Principle</a:t>
            </a:r>
            <a:endParaRPr lang="en-US" sz="2800" dirty="0">
              <a:solidFill>
                <a:schemeClr val="tx2">
                  <a:satMod val="130000"/>
                </a:schemeClr>
              </a:solidFill>
              <a:effectLst/>
              <a:latin typeface="Times New Roman" panose="02020603050405020304" pitchFamily="18" charset="0"/>
              <a:cs typeface="Times New Roman" panose="02020603050405020304" pitchFamily="18" charset="0"/>
            </a:endParaRPr>
          </a:p>
        </p:txBody>
      </p:sp>
      <p:sp>
        <p:nvSpPr>
          <p:cNvPr id="28675" name="Content Placeholder 2"/>
          <p:cNvSpPr>
            <a:spLocks noGrp="1"/>
          </p:cNvSpPr>
          <p:nvPr>
            <p:ph idx="1"/>
          </p:nvPr>
        </p:nvSpPr>
        <p:spPr>
          <a:xfrm>
            <a:off x="304800" y="1676400"/>
            <a:ext cx="8077200" cy="4876800"/>
          </a:xfrm>
        </p:spPr>
        <p:txBody>
          <a:bodyPr>
            <a:normAutofit lnSpcReduction="10000"/>
          </a:bodyPr>
          <a:lstStyle/>
          <a:p>
            <a:pPr>
              <a:buFont typeface="Wingdings 2" pitchFamily="18" charset="2"/>
              <a:buNone/>
            </a:pPr>
            <a:r>
              <a:rPr lang="en-US" sz="1200" b="1" dirty="0" smtClean="0">
                <a:latin typeface="Calibri" panose="020F0502020204030204" pitchFamily="34" charset="0"/>
              </a:rPr>
              <a:t>As a nursing student, you will discuss PHI only as it applies to your education or your patient’s care. Protecting your patient’s PHI</a:t>
            </a:r>
          </a:p>
          <a:p>
            <a:pPr>
              <a:buFont typeface="Wingdings" pitchFamily="2" charset="2"/>
              <a:buChar char="ü"/>
            </a:pPr>
            <a:r>
              <a:rPr lang="en-US" sz="1200" dirty="0" smtClean="0">
                <a:latin typeface="Calibri" panose="020F0502020204030204" pitchFamily="34" charset="0"/>
              </a:rPr>
              <a:t>Take all reasonable steps to make sure that individuals without the ‘need to know’ do not overhear </a:t>
            </a:r>
          </a:p>
          <a:p>
            <a:pPr>
              <a:buFont typeface="Wingdings 2" pitchFamily="18" charset="2"/>
              <a:buNone/>
            </a:pPr>
            <a:r>
              <a:rPr lang="en-US" sz="1200" dirty="0" smtClean="0">
                <a:latin typeface="Calibri" panose="020F0502020204030204" pitchFamily="34" charset="0"/>
              </a:rPr>
              <a:t>       conversations about PHI.</a:t>
            </a:r>
          </a:p>
          <a:p>
            <a:pPr>
              <a:buFont typeface="Wingdings" pitchFamily="2" charset="2"/>
              <a:buChar char="ü"/>
            </a:pPr>
            <a:r>
              <a:rPr lang="en-US" sz="1200" dirty="0" smtClean="0">
                <a:latin typeface="Calibri" panose="020F0502020204030204" pitchFamily="34" charset="0"/>
              </a:rPr>
              <a:t>DO NOT conduct discussion about PHI in elevators or cafeterias.</a:t>
            </a:r>
          </a:p>
          <a:p>
            <a:pPr>
              <a:buFont typeface="Wingdings" pitchFamily="2" charset="2"/>
              <a:buChar char="ü"/>
            </a:pPr>
            <a:r>
              <a:rPr lang="en-US" sz="1200" dirty="0" smtClean="0">
                <a:latin typeface="Calibri" panose="020F0502020204030204" pitchFamily="34" charset="0"/>
              </a:rPr>
              <a:t>Do not let others see your computer screen while you are working. Be sure to log out when done with any computer file.</a:t>
            </a:r>
          </a:p>
          <a:p>
            <a:pPr>
              <a:buFont typeface="Wingdings 2" pitchFamily="18" charset="2"/>
              <a:buNone/>
            </a:pPr>
            <a:r>
              <a:rPr lang="en-US" sz="1200" b="1" dirty="0" smtClean="0">
                <a:latin typeface="Calibri" panose="020F0502020204030204" pitchFamily="34" charset="0"/>
              </a:rPr>
              <a:t>When preparing educational assignments or other course required documents take extra care to:</a:t>
            </a:r>
          </a:p>
          <a:p>
            <a:pPr>
              <a:buFont typeface="Wingdings" pitchFamily="2" charset="2"/>
              <a:buChar char="Ø"/>
            </a:pPr>
            <a:r>
              <a:rPr lang="en-US" sz="1200" dirty="0" smtClean="0">
                <a:latin typeface="Calibri" panose="020F0502020204030204" pitchFamily="34" charset="0"/>
              </a:rPr>
              <a:t> identify the patient/client by initials only</a:t>
            </a:r>
          </a:p>
          <a:p>
            <a:pPr>
              <a:buFont typeface="Wingdings" pitchFamily="2" charset="2"/>
              <a:buChar char="Ø"/>
            </a:pPr>
            <a:r>
              <a:rPr lang="en-US" sz="1200" dirty="0" smtClean="0">
                <a:latin typeface="Calibri" panose="020F0502020204030204" pitchFamily="34" charset="0"/>
              </a:rPr>
              <a:t>use other demographic data only to the extent necessary to identify the patient and his/her needs to the instructor.</a:t>
            </a:r>
          </a:p>
          <a:p>
            <a:pPr>
              <a:buFont typeface="Wingdings" pitchFamily="2" charset="2"/>
              <a:buChar char="Ø"/>
            </a:pPr>
            <a:r>
              <a:rPr lang="en-US" sz="1200" dirty="0" smtClean="0">
                <a:latin typeface="Calibri" panose="020F0502020204030204" pitchFamily="34" charset="0"/>
              </a:rPr>
              <a:t>protect the computer screen, PDA, clip board, or notes from other individuals who don’t have a ‘need to know’</a:t>
            </a:r>
          </a:p>
          <a:p>
            <a:pPr>
              <a:buFont typeface="Wingdings" pitchFamily="2" charset="2"/>
              <a:buChar char="Ø"/>
            </a:pPr>
            <a:r>
              <a:rPr lang="en-US" sz="1200" dirty="0" smtClean="0">
                <a:latin typeface="Calibri" panose="020F0502020204030204" pitchFamily="34" charset="0"/>
              </a:rPr>
              <a:t> protect your printer output from others who don’t have a ‘need to know’</a:t>
            </a:r>
          </a:p>
          <a:p>
            <a:pPr>
              <a:buFont typeface="Wingdings" pitchFamily="2" charset="2"/>
              <a:buChar char="Ø"/>
            </a:pPr>
            <a:r>
              <a:rPr lang="en-US" sz="1200" dirty="0" smtClean="0">
                <a:latin typeface="Calibri" panose="020F0502020204030204" pitchFamily="34" charset="0"/>
              </a:rPr>
              <a:t>protect your floppy/zip/CD-ROM/PDA from loss</a:t>
            </a:r>
          </a:p>
          <a:p>
            <a:pPr>
              <a:buFont typeface="Wingdings 2" pitchFamily="18" charset="2"/>
              <a:buNone/>
            </a:pPr>
            <a:r>
              <a:rPr lang="en-US" sz="1200" b="1" dirty="0" smtClean="0">
                <a:latin typeface="Calibri" panose="020F0502020204030204" pitchFamily="34" charset="0"/>
              </a:rPr>
              <a:t>In the student role you are NOT to photoduplicate or fax patient documents in the process of working with your patient’s PHI.</a:t>
            </a:r>
          </a:p>
          <a:p>
            <a:pPr>
              <a:buFont typeface="Wingdings 2" pitchFamily="18" charset="2"/>
              <a:buNone/>
            </a:pPr>
            <a:r>
              <a:rPr lang="en-US" sz="1200" b="1" dirty="0" smtClean="0">
                <a:latin typeface="Calibri" panose="020F0502020204030204" pitchFamily="34" charset="0"/>
              </a:rPr>
              <a:t>Destroying PHI/PMI</a:t>
            </a:r>
          </a:p>
          <a:p>
            <a:pPr>
              <a:buFont typeface="Wingdings" pitchFamily="2" charset="2"/>
              <a:buChar char="ü"/>
            </a:pPr>
            <a:r>
              <a:rPr lang="en-US" sz="1200" dirty="0" smtClean="0">
                <a:latin typeface="Calibri" panose="020F0502020204030204" pitchFamily="34" charset="0"/>
              </a:rPr>
              <a:t>DO NOT put notes with PHI/PMI in the trash or paper recycle cans.</a:t>
            </a:r>
          </a:p>
          <a:p>
            <a:pPr>
              <a:buFont typeface="Wingdings" pitchFamily="2" charset="2"/>
              <a:buChar char="ü"/>
            </a:pPr>
            <a:r>
              <a:rPr lang="en-US" sz="1200" dirty="0" smtClean="0">
                <a:latin typeface="Calibri" panose="020F0502020204030204" pitchFamily="34" charset="0"/>
              </a:rPr>
              <a:t>A paper shredder is available in all areas of the hospitals.</a:t>
            </a:r>
          </a:p>
        </p:txBody>
      </p:sp>
      <p:sp>
        <p:nvSpPr>
          <p:cNvPr id="4" name="Slide Number Placeholder 3"/>
          <p:cNvSpPr>
            <a:spLocks noGrp="1"/>
          </p:cNvSpPr>
          <p:nvPr>
            <p:ph type="sldNum" sz="quarter" idx="12"/>
          </p:nvPr>
        </p:nvSpPr>
        <p:spPr/>
        <p:txBody>
          <a:bodyPr/>
          <a:lstStyle/>
          <a:p>
            <a:pPr>
              <a:defRPr/>
            </a:pPr>
            <a:fld id="{5FF96665-9BC8-4558-8D27-C888DA07A516}" type="slidenum">
              <a:rPr lang="en-US"/>
              <a:pPr>
                <a:defRPr/>
              </a:pPr>
              <a:t>19</a:t>
            </a:fld>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09599" y="381000"/>
            <a:ext cx="6347713" cy="990600"/>
          </a:xfrm>
        </p:spPr>
        <p:txBody>
          <a:bodyPr>
            <a:normAutofit/>
          </a:bodyPr>
          <a:lstStyle/>
          <a:p>
            <a:pPr algn="ctr" fontAlgn="auto">
              <a:spcAft>
                <a:spcPts val="0"/>
              </a:spcAft>
              <a:defRPr/>
            </a:pPr>
            <a:r>
              <a:rPr lang="en-US" sz="4400" b="1" dirty="0" smtClean="0">
                <a:solidFill>
                  <a:schemeClr val="tx2">
                    <a:satMod val="130000"/>
                  </a:schemeClr>
                </a:solidFill>
                <a:effectLst/>
                <a:latin typeface="Times New Roman" panose="02020603050405020304" pitchFamily="18" charset="0"/>
                <a:cs typeface="Times New Roman" panose="02020603050405020304" pitchFamily="18" charset="0"/>
              </a:rPr>
              <a:t>Introduction</a:t>
            </a:r>
          </a:p>
        </p:txBody>
      </p:sp>
      <p:sp>
        <p:nvSpPr>
          <p:cNvPr id="10243" name="Rectangle 3"/>
          <p:cNvSpPr>
            <a:spLocks noGrp="1" noChangeArrowheads="1"/>
          </p:cNvSpPr>
          <p:nvPr>
            <p:ph idx="1"/>
          </p:nvPr>
        </p:nvSpPr>
        <p:spPr>
          <a:xfrm>
            <a:off x="609599" y="1524000"/>
            <a:ext cx="6347714" cy="4517363"/>
          </a:xfrm>
        </p:spPr>
        <p:txBody>
          <a:bodyPr>
            <a:normAutofit fontScale="92500" lnSpcReduction="10000"/>
          </a:bodyPr>
          <a:lstStyle/>
          <a:p>
            <a:pPr marL="365760" indent="-283464" fontAlgn="auto">
              <a:lnSpc>
                <a:spcPct val="90000"/>
              </a:lnSpc>
              <a:spcAft>
                <a:spcPts val="0"/>
              </a:spcAft>
              <a:buFont typeface="Wingdings 2"/>
              <a:buChar char=""/>
              <a:defRPr/>
            </a:pPr>
            <a:r>
              <a:rPr lang="en-US" sz="2800" dirty="0" smtClean="0">
                <a:latin typeface="Calibri" panose="020F0502020204030204" pitchFamily="34" charset="0"/>
                <a:cs typeface="Times New Roman" panose="02020603050405020304" pitchFamily="18" charset="0"/>
              </a:rPr>
              <a:t>This presentation is to be viewed by all student nurses in advance of beginning their clinical rotation annually. </a:t>
            </a:r>
          </a:p>
          <a:p>
            <a:pPr marL="365760" indent="-283464" fontAlgn="auto">
              <a:lnSpc>
                <a:spcPct val="90000"/>
              </a:lnSpc>
              <a:spcAft>
                <a:spcPts val="0"/>
              </a:spcAft>
              <a:buFont typeface="Wingdings 2"/>
              <a:buChar char=""/>
              <a:defRPr/>
            </a:pPr>
            <a:r>
              <a:rPr lang="en-US" sz="2800" dirty="0" smtClean="0">
                <a:latin typeface="Calibri" panose="020F0502020204030204" pitchFamily="34" charset="0"/>
                <a:cs typeface="Times New Roman" panose="02020603050405020304" pitchFamily="18" charset="0"/>
              </a:rPr>
              <a:t>It in no way replaces the site specific information that will be covered by faculty and or institutional personnel upon arrival in the institution.  </a:t>
            </a:r>
          </a:p>
          <a:p>
            <a:pPr marL="365760" indent="-283464" fontAlgn="auto">
              <a:lnSpc>
                <a:spcPct val="90000"/>
              </a:lnSpc>
              <a:spcAft>
                <a:spcPts val="0"/>
              </a:spcAft>
              <a:buFont typeface="Wingdings 2"/>
              <a:buChar char=""/>
              <a:defRPr/>
            </a:pPr>
            <a:r>
              <a:rPr lang="en-US" sz="2800" dirty="0" smtClean="0">
                <a:latin typeface="Calibri" panose="020F0502020204030204" pitchFamily="34" charset="0"/>
                <a:cs typeface="Times New Roman" panose="02020603050405020304" pitchFamily="18" charset="0"/>
              </a:rPr>
              <a:t>Each school will send a letter to the individual hospitals they are using for student rotation attesting to the fact that the students have completed the program and scored an 80 or better on the post-test. </a:t>
            </a:r>
          </a:p>
          <a:p>
            <a:pPr marL="365760" indent="-283464" fontAlgn="auto">
              <a:lnSpc>
                <a:spcPct val="90000"/>
              </a:lnSpc>
              <a:spcAft>
                <a:spcPts val="0"/>
              </a:spcAft>
              <a:buFont typeface="Wingdings 2"/>
              <a:buChar char=""/>
              <a:defRPr/>
            </a:pPr>
            <a:endParaRPr lang="en-US" sz="2800" dirty="0" smtClean="0"/>
          </a:p>
        </p:txBody>
      </p:sp>
      <p:sp>
        <p:nvSpPr>
          <p:cNvPr id="4" name="Slide Number Placeholder 3"/>
          <p:cNvSpPr>
            <a:spLocks noGrp="1"/>
          </p:cNvSpPr>
          <p:nvPr>
            <p:ph type="sldNum" sz="quarter" idx="12"/>
          </p:nvPr>
        </p:nvSpPr>
        <p:spPr/>
        <p:txBody>
          <a:bodyPr/>
          <a:lstStyle/>
          <a:p>
            <a:pPr>
              <a:defRPr/>
            </a:pPr>
            <a:fld id="{14F1D0DD-358E-4898-8636-1E99AFDECA8F}" type="slidenum">
              <a:rPr lang="en-US"/>
              <a:pPr>
                <a:defRPr/>
              </a:pPr>
              <a:t>2</a:t>
            </a:fld>
            <a:endParaRPr 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7543800" cy="1143000"/>
          </a:xfrm>
        </p:spPr>
        <p:txBody>
          <a:bodyPr/>
          <a:lstStyle/>
          <a:p>
            <a:pPr fontAlgn="auto">
              <a:spcAft>
                <a:spcPts val="0"/>
              </a:spcAft>
              <a:defRPr/>
            </a:pPr>
            <a:r>
              <a:rPr lang="en-US" sz="4400" b="1" dirty="0" smtClean="0">
                <a:solidFill>
                  <a:schemeClr val="tx2">
                    <a:satMod val="130000"/>
                  </a:schemeClr>
                </a:solidFill>
                <a:effectLst/>
                <a:latin typeface="Times New Roman" panose="02020603050405020304" pitchFamily="18" charset="0"/>
                <a:cs typeface="Times New Roman" panose="02020603050405020304" pitchFamily="18" charset="0"/>
              </a:rPr>
              <a:t>Email and Social Networks</a:t>
            </a:r>
            <a:endParaRPr lang="en-US" sz="4400" dirty="0">
              <a:solidFill>
                <a:schemeClr val="tx2">
                  <a:satMod val="130000"/>
                </a:schemeClr>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81000" y="1295400"/>
            <a:ext cx="8153400" cy="5105400"/>
          </a:xfrm>
        </p:spPr>
        <p:txBody>
          <a:bodyPr>
            <a:normAutofit/>
          </a:bodyPr>
          <a:lstStyle/>
          <a:p>
            <a:pPr marL="365760" indent="-283464" fontAlgn="auto">
              <a:spcAft>
                <a:spcPts val="0"/>
              </a:spcAft>
              <a:buFont typeface="Wingdings 2"/>
              <a:buNone/>
              <a:defRPr/>
            </a:pPr>
            <a:r>
              <a:rPr lang="en-US" sz="1800" dirty="0" smtClean="0">
                <a:latin typeface="Calibri" panose="020F0502020204030204" pitchFamily="34" charset="0"/>
              </a:rPr>
              <a:t>Email, social media networks and programs like Instant Messaging can be a lot of fun and they are also useful. However, you have to be extremely careful when using them to ensure confidentiality of our patients’ protected health information.</a:t>
            </a:r>
          </a:p>
          <a:p>
            <a:pPr marL="365760" indent="-283464" fontAlgn="auto">
              <a:spcAft>
                <a:spcPts val="0"/>
              </a:spcAft>
              <a:buFont typeface="Wingdings 2"/>
              <a:buNone/>
              <a:defRPr/>
            </a:pPr>
            <a:r>
              <a:rPr lang="en-US" sz="1800" dirty="0" smtClean="0">
                <a:latin typeface="Calibri" panose="020F0502020204030204" pitchFamily="34" charset="0"/>
              </a:rPr>
              <a:t>Increasingly, </a:t>
            </a:r>
            <a:r>
              <a:rPr lang="en-US" sz="1800" b="1" dirty="0" smtClean="0">
                <a:latin typeface="Calibri" panose="020F0502020204030204" pitchFamily="34" charset="0"/>
              </a:rPr>
              <a:t>Facebook and Twitter </a:t>
            </a:r>
            <a:r>
              <a:rPr lang="en-US" sz="1800" dirty="0" smtClean="0">
                <a:latin typeface="Calibri" panose="020F0502020204030204" pitchFamily="34" charset="0"/>
              </a:rPr>
              <a:t>are becoming a vehicle for business and personal communication.  Confidentiality policy and the HIPAA privacy rules apply equally to anything posted on Facebook, that is patient health information or confidential business information.</a:t>
            </a:r>
          </a:p>
          <a:p>
            <a:pPr marL="365760" indent="-283464" fontAlgn="auto">
              <a:spcAft>
                <a:spcPts val="0"/>
              </a:spcAft>
              <a:buFont typeface="Wingdings 2"/>
              <a:buNone/>
              <a:defRPr/>
            </a:pPr>
            <a:endParaRPr lang="en-US" sz="1800" dirty="0" smtClean="0">
              <a:latin typeface="Calibri" panose="020F0502020204030204" pitchFamily="34" charset="0"/>
            </a:endParaRPr>
          </a:p>
          <a:p>
            <a:pPr marL="365760" indent="-283464" fontAlgn="auto">
              <a:spcBef>
                <a:spcPts val="0"/>
              </a:spcBef>
              <a:spcAft>
                <a:spcPts val="0"/>
              </a:spcAft>
              <a:buFont typeface="Wingdings 2"/>
              <a:buNone/>
              <a:defRPr/>
            </a:pPr>
            <a:r>
              <a:rPr lang="en-US" sz="1800" dirty="0" smtClean="0">
                <a:latin typeface="Calibri" panose="020F0502020204030204" pitchFamily="34" charset="0"/>
              </a:rPr>
              <a:t> Absolutely </a:t>
            </a:r>
            <a:r>
              <a:rPr lang="en-US" sz="1800" b="1" dirty="0" smtClean="0">
                <a:latin typeface="Calibri" panose="020F0502020204030204" pitchFamily="34" charset="0"/>
              </a:rPr>
              <a:t>no patient information (</a:t>
            </a:r>
            <a:r>
              <a:rPr lang="en-US" sz="1800" b="1" dirty="0" smtClean="0">
                <a:solidFill>
                  <a:srgbClr val="C00000"/>
                </a:solidFill>
                <a:latin typeface="Calibri" panose="020F0502020204030204" pitchFamily="34" charset="0"/>
              </a:rPr>
              <a:t>INCLUDING PICTURES</a:t>
            </a:r>
            <a:r>
              <a:rPr lang="en-US" sz="1800" b="1" dirty="0" smtClean="0">
                <a:latin typeface="Calibri" panose="020F0502020204030204" pitchFamily="34" charset="0"/>
              </a:rPr>
              <a:t>) should be posted on your personal </a:t>
            </a:r>
            <a:r>
              <a:rPr lang="en-US" sz="1800" dirty="0" smtClean="0">
                <a:latin typeface="Calibri" panose="020F0502020204030204" pitchFamily="34" charset="0"/>
              </a:rPr>
              <a:t>Facebook or Twitter account or similar social media sites. This </a:t>
            </a:r>
            <a:r>
              <a:rPr lang="en-US" sz="1800" b="1" dirty="0" smtClean="0">
                <a:latin typeface="Calibri" panose="020F0502020204030204" pitchFamily="34" charset="0"/>
              </a:rPr>
              <a:t>includes protected health information,</a:t>
            </a:r>
            <a:r>
              <a:rPr lang="en-US" sz="1800" dirty="0" smtClean="0">
                <a:latin typeface="Calibri" panose="020F0502020204030204" pitchFamily="34" charset="0"/>
              </a:rPr>
              <a:t> stories about things that happened in the workplace and confidential business information. </a:t>
            </a:r>
          </a:p>
          <a:p>
            <a:pPr marL="365760" indent="-283464" fontAlgn="auto">
              <a:spcBef>
                <a:spcPts val="0"/>
              </a:spcBef>
              <a:spcAft>
                <a:spcPts val="0"/>
              </a:spcAft>
              <a:buFont typeface="Wingdings 2"/>
              <a:buNone/>
              <a:defRPr/>
            </a:pPr>
            <a:endParaRPr lang="en-US" sz="1800" dirty="0" smtClean="0">
              <a:latin typeface="Calibri" panose="020F0502020204030204" pitchFamily="34" charset="0"/>
            </a:endParaRPr>
          </a:p>
          <a:p>
            <a:pPr marL="346075" indent="-263525" fontAlgn="auto">
              <a:spcAft>
                <a:spcPts val="0"/>
              </a:spcAft>
              <a:buFont typeface="Wingdings 2"/>
              <a:buNone/>
              <a:tabLst>
                <a:tab pos="346075" algn="l"/>
              </a:tabLst>
              <a:defRPr/>
            </a:pPr>
            <a:r>
              <a:rPr lang="en-US" sz="1800" dirty="0" smtClean="0">
                <a:latin typeface="Calibri" panose="020F0502020204030204" pitchFamily="34" charset="0"/>
              </a:rPr>
              <a:t>Even if it seems harmless or doesn’t identify the patient, you cannot put any information on personal Facebook pages. </a:t>
            </a:r>
            <a:r>
              <a:rPr lang="en-US" sz="1800" b="1" dirty="0" smtClean="0">
                <a:latin typeface="Calibri" panose="020F0502020204030204" pitchFamily="34" charset="0"/>
              </a:rPr>
              <a:t>Think before you act</a:t>
            </a:r>
            <a:r>
              <a:rPr lang="en-US" sz="1800" dirty="0" smtClean="0">
                <a:latin typeface="Calibri" panose="020F0502020204030204" pitchFamily="34" charset="0"/>
              </a:rPr>
              <a:t>. Protect patient privacy and protect the organizations’ confidential busine</a:t>
            </a:r>
            <a:r>
              <a:rPr lang="en-US" sz="1800" dirty="0" smtClean="0"/>
              <a:t>ss information.</a:t>
            </a:r>
            <a:endParaRPr lang="en-US" sz="1800" dirty="0"/>
          </a:p>
        </p:txBody>
      </p:sp>
      <p:sp>
        <p:nvSpPr>
          <p:cNvPr id="4" name="Slide Number Placeholder 3"/>
          <p:cNvSpPr>
            <a:spLocks noGrp="1"/>
          </p:cNvSpPr>
          <p:nvPr>
            <p:ph type="sldNum" sz="quarter" idx="12"/>
          </p:nvPr>
        </p:nvSpPr>
        <p:spPr/>
        <p:txBody>
          <a:bodyPr/>
          <a:lstStyle/>
          <a:p>
            <a:pPr>
              <a:defRPr/>
            </a:pPr>
            <a:fld id="{47DAD899-46CE-4D63-B288-398BAB7FE662}" type="slidenum">
              <a:rPr lang="en-US"/>
              <a:pPr>
                <a:defRPr/>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6019800" cy="868362"/>
          </a:xfrm>
        </p:spPr>
        <p:txBody>
          <a:bodyPr/>
          <a:lstStyle/>
          <a:p>
            <a:pPr algn="ctr" fontAlgn="auto">
              <a:spcAft>
                <a:spcPts val="0"/>
              </a:spcAft>
              <a:defRPr/>
            </a:pPr>
            <a:r>
              <a:rPr lang="en-US" sz="4400" b="1" dirty="0" smtClean="0">
                <a:solidFill>
                  <a:schemeClr val="tx2">
                    <a:satMod val="130000"/>
                  </a:schemeClr>
                </a:solidFill>
                <a:effectLst/>
                <a:latin typeface="Times New Roman" panose="02020603050405020304" pitchFamily="18" charset="0"/>
                <a:cs typeface="Times New Roman" panose="02020603050405020304" pitchFamily="18" charset="0"/>
              </a:rPr>
              <a:t>Patient’s Bill of Rights</a:t>
            </a:r>
            <a:endParaRPr lang="en-US" sz="4400" b="1" dirty="0">
              <a:solidFill>
                <a:schemeClr val="tx2">
                  <a:satMod val="130000"/>
                </a:schemeClr>
              </a:solidFill>
              <a:effectLst/>
              <a:latin typeface="Times New Roman" panose="02020603050405020304" pitchFamily="18" charset="0"/>
              <a:cs typeface="Times New Roman" panose="02020603050405020304" pitchFamily="18" charset="0"/>
            </a:endParaRPr>
          </a:p>
        </p:txBody>
      </p:sp>
      <p:sp>
        <p:nvSpPr>
          <p:cNvPr id="30723" name="Content Placeholder 2"/>
          <p:cNvSpPr>
            <a:spLocks noGrp="1"/>
          </p:cNvSpPr>
          <p:nvPr>
            <p:ph idx="1"/>
          </p:nvPr>
        </p:nvSpPr>
        <p:spPr>
          <a:xfrm>
            <a:off x="228600" y="1219200"/>
            <a:ext cx="7467600" cy="5486400"/>
          </a:xfrm>
        </p:spPr>
        <p:txBody>
          <a:bodyPr/>
          <a:lstStyle/>
          <a:p>
            <a:pPr>
              <a:buFont typeface="Wingdings 2" pitchFamily="18" charset="2"/>
              <a:buNone/>
            </a:pPr>
            <a:r>
              <a:rPr lang="en-US" sz="1600" dirty="0" smtClean="0">
                <a:latin typeface="Calibri" panose="020F0502020204030204" pitchFamily="34" charset="0"/>
              </a:rPr>
              <a:t>New York State mandates that the Patient’s Bill of Rights is distributed to all patients admitted to a hospital. The Patient’s Bill of Rights is available in other languages and can be obtained through the facility’s language assistance coordinator. It is each team member’s responsibility to ensure that the patient’s rights are observed and respected at all times.</a:t>
            </a:r>
          </a:p>
          <a:p>
            <a:pPr>
              <a:buFont typeface="Wingdings 2" pitchFamily="18" charset="2"/>
              <a:buNone/>
            </a:pPr>
            <a:r>
              <a:rPr lang="en-US" sz="1600" dirty="0" smtClean="0">
                <a:latin typeface="Calibri" panose="020F0502020204030204" pitchFamily="34" charset="0"/>
              </a:rPr>
              <a:t>As a patient in a hospital in NY State, you have the right, consistent with the law, to:</a:t>
            </a:r>
          </a:p>
          <a:p>
            <a:pPr>
              <a:buFont typeface="Wingdings 2" pitchFamily="18" charset="2"/>
              <a:buNone/>
            </a:pPr>
            <a:r>
              <a:rPr lang="en-US" sz="1600" dirty="0" smtClean="0">
                <a:latin typeface="Calibri" panose="020F0502020204030204" pitchFamily="34" charset="0"/>
              </a:rPr>
              <a:t>1. Understand and use these rights. If, for any reason, you do not understand or you need help, the hospital MUST provide assistance, including an interpreter.</a:t>
            </a:r>
          </a:p>
          <a:p>
            <a:pPr>
              <a:buFont typeface="Wingdings 2" pitchFamily="18" charset="2"/>
              <a:buNone/>
            </a:pPr>
            <a:r>
              <a:rPr lang="en-US" sz="1600" dirty="0" smtClean="0">
                <a:latin typeface="Calibri" panose="020F0502020204030204" pitchFamily="34" charset="0"/>
              </a:rPr>
              <a:t>2. Receive treatment without discrimination as to race, color, religion, sex, national origin, disability, sexual orientation, age , or source of payment.</a:t>
            </a:r>
          </a:p>
          <a:p>
            <a:pPr>
              <a:buFont typeface="Wingdings 2" pitchFamily="18" charset="2"/>
              <a:buNone/>
            </a:pPr>
            <a:r>
              <a:rPr lang="en-US" sz="1600" dirty="0" smtClean="0">
                <a:latin typeface="Calibri" panose="020F0502020204030204" pitchFamily="34" charset="0"/>
              </a:rPr>
              <a:t>3. Receive considerate and respectful care in a clean and safe environment free of unnecessary restraints.</a:t>
            </a:r>
          </a:p>
          <a:p>
            <a:pPr>
              <a:buFont typeface="Wingdings 2" pitchFamily="18" charset="2"/>
              <a:buNone/>
            </a:pPr>
            <a:r>
              <a:rPr lang="en-US" sz="1600" dirty="0" smtClean="0">
                <a:latin typeface="Calibri" panose="020F0502020204030204" pitchFamily="34" charset="0"/>
              </a:rPr>
              <a:t>4. Receive emergency care if you need it.</a:t>
            </a:r>
          </a:p>
          <a:p>
            <a:pPr>
              <a:buFont typeface="Wingdings 2" pitchFamily="18" charset="2"/>
              <a:buNone/>
            </a:pPr>
            <a:r>
              <a:rPr lang="en-US" sz="1600" dirty="0" smtClean="0">
                <a:latin typeface="Calibri" panose="020F0502020204030204" pitchFamily="34" charset="0"/>
              </a:rPr>
              <a:t>5. Be informed of the name and position of the doctor who will be in charge of your care in the hospital.</a:t>
            </a:r>
          </a:p>
          <a:p>
            <a:pPr>
              <a:buFont typeface="Wingdings 2" pitchFamily="18" charset="2"/>
              <a:buNone/>
            </a:pPr>
            <a:r>
              <a:rPr lang="en-US" sz="1600" dirty="0" smtClean="0">
                <a:latin typeface="Calibri" panose="020F0502020204030204" pitchFamily="34" charset="0"/>
              </a:rPr>
              <a:t>6. Know the names, positions, and functions of any hospital staff involved in your care and refuse their treatment, examination, or observation.</a:t>
            </a:r>
          </a:p>
        </p:txBody>
      </p:sp>
      <p:sp>
        <p:nvSpPr>
          <p:cNvPr id="4" name="Slide Number Placeholder 3"/>
          <p:cNvSpPr>
            <a:spLocks noGrp="1"/>
          </p:cNvSpPr>
          <p:nvPr>
            <p:ph type="sldNum" sz="quarter" idx="12"/>
          </p:nvPr>
        </p:nvSpPr>
        <p:spPr/>
        <p:txBody>
          <a:bodyPr/>
          <a:lstStyle/>
          <a:p>
            <a:pPr>
              <a:defRPr/>
            </a:pPr>
            <a:fld id="{B91571FD-CAD7-44E9-8CB5-4BC08C523166}" type="slidenum">
              <a:rPr lang="en-US"/>
              <a:pPr>
                <a:defRPr/>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6096000" cy="1143000"/>
          </a:xfrm>
        </p:spPr>
        <p:txBody>
          <a:bodyPr>
            <a:noAutofit/>
          </a:bodyPr>
          <a:lstStyle/>
          <a:p>
            <a:pPr algn="ctr" fontAlgn="auto">
              <a:spcAft>
                <a:spcPts val="0"/>
              </a:spcAft>
              <a:defRPr/>
            </a:pPr>
            <a:r>
              <a:rPr lang="en-US" sz="4400" b="1" dirty="0" smtClean="0">
                <a:solidFill>
                  <a:schemeClr val="tx2">
                    <a:satMod val="130000"/>
                  </a:schemeClr>
                </a:solidFill>
                <a:effectLst/>
                <a:latin typeface="Times New Roman" panose="02020603050405020304" pitchFamily="18" charset="0"/>
                <a:cs typeface="Times New Roman" panose="02020603050405020304" pitchFamily="18" charset="0"/>
              </a:rPr>
              <a:t>Patient’s Bill of Rights </a:t>
            </a:r>
            <a:r>
              <a:rPr lang="en-US" sz="2400" b="1" dirty="0" smtClean="0">
                <a:solidFill>
                  <a:schemeClr val="tx2">
                    <a:satMod val="130000"/>
                  </a:schemeClr>
                </a:solidFill>
                <a:effectLst/>
                <a:latin typeface="Times New Roman" panose="02020603050405020304" pitchFamily="18" charset="0"/>
                <a:cs typeface="Times New Roman" panose="02020603050405020304" pitchFamily="18" charset="0"/>
              </a:rPr>
              <a:t>(continued)</a:t>
            </a:r>
            <a:endParaRPr lang="en-US" sz="2400" b="1" dirty="0">
              <a:solidFill>
                <a:schemeClr val="tx2">
                  <a:satMod val="130000"/>
                </a:schemeClr>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 y="1600200"/>
            <a:ext cx="7543800" cy="5257800"/>
          </a:xfrm>
        </p:spPr>
        <p:txBody>
          <a:bodyPr>
            <a:noAutofit/>
          </a:bodyPr>
          <a:lstStyle/>
          <a:p>
            <a:pPr marL="284163" indent="-201613" fontAlgn="auto">
              <a:spcAft>
                <a:spcPts val="0"/>
              </a:spcAft>
              <a:buFont typeface="Wingdings 2"/>
              <a:buNone/>
              <a:defRPr/>
            </a:pPr>
            <a:r>
              <a:rPr lang="en-US" sz="1400" dirty="0" smtClean="0">
                <a:latin typeface="Calibri" panose="020F0502020204030204" pitchFamily="34" charset="0"/>
              </a:rPr>
              <a:t>7.  Identify a caregiver who will be included in your discharge planning and sharing of post-discharge care information or instruction.</a:t>
            </a:r>
            <a:endParaRPr lang="en-US" sz="1400" i="1" dirty="0" smtClean="0">
              <a:latin typeface="Calibri" panose="020F0502020204030204" pitchFamily="34" charset="0"/>
            </a:endParaRPr>
          </a:p>
          <a:p>
            <a:pPr marL="365760" indent="-283464" fontAlgn="auto">
              <a:spcAft>
                <a:spcPts val="0"/>
              </a:spcAft>
              <a:buFont typeface="Wingdings 2"/>
              <a:buNone/>
              <a:defRPr/>
            </a:pPr>
            <a:r>
              <a:rPr lang="en-US" sz="1400" dirty="0" smtClean="0">
                <a:latin typeface="Calibri" panose="020F0502020204030204" pitchFamily="34" charset="0"/>
              </a:rPr>
              <a:t>8.  Receive complete information about your diagnosis, treatment, and prognosis.</a:t>
            </a:r>
          </a:p>
          <a:p>
            <a:pPr marL="365760" indent="-283464" fontAlgn="auto">
              <a:spcAft>
                <a:spcPts val="0"/>
              </a:spcAft>
              <a:buFont typeface="Wingdings 2"/>
              <a:buNone/>
              <a:defRPr/>
            </a:pPr>
            <a:r>
              <a:rPr lang="en-US" sz="1400" dirty="0" smtClean="0">
                <a:latin typeface="Calibri" panose="020F0502020204030204" pitchFamily="34" charset="0"/>
              </a:rPr>
              <a:t>9.  Receive all the information that you need to give informed consent for any proposed procedure  or treatment. This information shall include the possible risks and benefits of the procedure or  treatment.</a:t>
            </a:r>
          </a:p>
          <a:p>
            <a:pPr marL="365760" indent="-283464" fontAlgn="auto">
              <a:spcAft>
                <a:spcPts val="0"/>
              </a:spcAft>
              <a:buFont typeface="Wingdings 2"/>
              <a:buNone/>
              <a:defRPr/>
            </a:pPr>
            <a:r>
              <a:rPr lang="en-US" sz="1400" dirty="0" smtClean="0">
                <a:latin typeface="Calibri" panose="020F0502020204030204" pitchFamily="34" charset="0"/>
              </a:rPr>
              <a:t>10. Receive all the information that you need to give informed consent for an order not to       resuscitate. You also have the right to designate an individual to give this consent for you if you are too ill to do so. If you would like additional information, please ask for a copy of the pamphlet  “Do Not Resuscitate Orders – A Guide for Patients and Families.”</a:t>
            </a:r>
          </a:p>
          <a:p>
            <a:pPr marL="365760" indent="-283464" fontAlgn="auto">
              <a:spcAft>
                <a:spcPts val="0"/>
              </a:spcAft>
              <a:buFont typeface="Wingdings 2"/>
              <a:buNone/>
              <a:defRPr/>
            </a:pPr>
            <a:r>
              <a:rPr lang="en-US" sz="1400" dirty="0" smtClean="0">
                <a:latin typeface="Calibri" panose="020F0502020204030204" pitchFamily="34" charset="0"/>
              </a:rPr>
              <a:t>11. Refuse treatment and be told what effect this may have on your health.</a:t>
            </a:r>
          </a:p>
          <a:p>
            <a:pPr marL="365760" indent="-283464" fontAlgn="auto">
              <a:spcAft>
                <a:spcPts val="0"/>
              </a:spcAft>
              <a:buFont typeface="Wingdings 2"/>
              <a:buNone/>
              <a:defRPr/>
            </a:pPr>
            <a:r>
              <a:rPr lang="en-US" sz="1400" dirty="0" smtClean="0">
                <a:latin typeface="Calibri" panose="020F0502020204030204" pitchFamily="34" charset="0"/>
              </a:rPr>
              <a:t>12. Refuse to take part in research. In deciding whether or not to participate, you have the right to a  full explanation.</a:t>
            </a:r>
          </a:p>
          <a:p>
            <a:pPr marL="365760" indent="-283464" fontAlgn="auto">
              <a:spcAft>
                <a:spcPts val="0"/>
              </a:spcAft>
              <a:buFont typeface="Wingdings 2"/>
              <a:buNone/>
              <a:defRPr/>
            </a:pPr>
            <a:r>
              <a:rPr lang="en-US" sz="1400" dirty="0" smtClean="0">
                <a:latin typeface="Calibri" panose="020F0502020204030204" pitchFamily="34" charset="0"/>
              </a:rPr>
              <a:t>13. Privacy while in the hospital and confidentiality of all information and records regarding your care.</a:t>
            </a:r>
          </a:p>
          <a:p>
            <a:pPr marL="365760" indent="-283464" fontAlgn="auto">
              <a:spcAft>
                <a:spcPts val="0"/>
              </a:spcAft>
              <a:buFont typeface="Wingdings 2"/>
              <a:buNone/>
              <a:defRPr/>
            </a:pPr>
            <a:r>
              <a:rPr lang="en-US" sz="1400" dirty="0" smtClean="0">
                <a:latin typeface="Calibri" panose="020F0502020204030204" pitchFamily="34" charset="0"/>
              </a:rPr>
              <a:t>14. Participate in all decisions about your treatment and discharge from the hospital. The hospital  must provide you with a written discharge plan and written description of how you can appeal  your discharge.</a:t>
            </a:r>
            <a:endParaRPr lang="en-US" sz="14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51900006-70D2-4860-8740-92226A4E521E}" type="slidenum">
              <a:rPr lang="en-US"/>
              <a:pPr>
                <a:defRPr/>
              </a:pPr>
              <a:t>22</a:t>
            </a:fld>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6553200" cy="990600"/>
          </a:xfrm>
        </p:spPr>
        <p:txBody>
          <a:bodyPr>
            <a:noAutofit/>
          </a:bodyPr>
          <a:lstStyle/>
          <a:p>
            <a:pPr algn="ctr" fontAlgn="auto">
              <a:spcAft>
                <a:spcPts val="0"/>
              </a:spcAft>
              <a:defRPr/>
            </a:pPr>
            <a:r>
              <a:rPr lang="en-US" sz="4400" b="1" dirty="0" smtClean="0">
                <a:solidFill>
                  <a:schemeClr val="tx2">
                    <a:satMod val="130000"/>
                  </a:schemeClr>
                </a:solidFill>
                <a:effectLst/>
                <a:latin typeface="Times New Roman" panose="02020603050405020304" pitchFamily="18" charset="0"/>
                <a:cs typeface="Times New Roman" panose="02020603050405020304" pitchFamily="18" charset="0"/>
              </a:rPr>
              <a:t>Patient’s Bill of Rights </a:t>
            </a:r>
            <a:r>
              <a:rPr lang="en-US" sz="2400" b="1" dirty="0" smtClean="0">
                <a:solidFill>
                  <a:schemeClr val="tx2">
                    <a:satMod val="130000"/>
                  </a:schemeClr>
                </a:solidFill>
                <a:effectLst/>
                <a:latin typeface="Times New Roman" panose="02020603050405020304" pitchFamily="18" charset="0"/>
                <a:cs typeface="Times New Roman" panose="02020603050405020304" pitchFamily="18" charset="0"/>
              </a:rPr>
              <a:t>(continued)</a:t>
            </a:r>
            <a:endParaRPr lang="en-US" sz="2400" b="1" dirty="0">
              <a:solidFill>
                <a:schemeClr val="tx2">
                  <a:satMod val="130000"/>
                </a:schemeClr>
              </a:solidFill>
              <a:effectLst/>
              <a:latin typeface="Times New Roman" panose="02020603050405020304" pitchFamily="18" charset="0"/>
              <a:cs typeface="Times New Roman" panose="02020603050405020304" pitchFamily="18" charset="0"/>
            </a:endParaRPr>
          </a:p>
        </p:txBody>
      </p:sp>
      <p:sp>
        <p:nvSpPr>
          <p:cNvPr id="32771" name="Content Placeholder 2"/>
          <p:cNvSpPr>
            <a:spLocks noGrp="1"/>
          </p:cNvSpPr>
          <p:nvPr>
            <p:ph idx="1"/>
          </p:nvPr>
        </p:nvSpPr>
        <p:spPr>
          <a:xfrm>
            <a:off x="304801" y="1828800"/>
            <a:ext cx="7086600" cy="4212563"/>
          </a:xfrm>
        </p:spPr>
        <p:txBody>
          <a:bodyPr/>
          <a:lstStyle/>
          <a:p>
            <a:pPr>
              <a:buFont typeface="Wingdings 2" pitchFamily="18" charset="2"/>
              <a:buNone/>
            </a:pPr>
            <a:r>
              <a:rPr lang="en-US" sz="1600" dirty="0" smtClean="0">
                <a:latin typeface="Calibri" panose="020F0502020204030204" pitchFamily="34" charset="0"/>
              </a:rPr>
              <a:t>15. Review your medical record without charge and, obtain a copy of your medical record for which the hospital can charge a reasonable fee. You cannot be denied a copy solely because you cannot afford to pay.</a:t>
            </a:r>
          </a:p>
          <a:p>
            <a:pPr>
              <a:buFont typeface="Wingdings 2" pitchFamily="18" charset="2"/>
              <a:buNone/>
            </a:pPr>
            <a:r>
              <a:rPr lang="en-US" sz="1600" dirty="0" smtClean="0">
                <a:latin typeface="Calibri" panose="020F0502020204030204" pitchFamily="34" charset="0"/>
              </a:rPr>
              <a:t>16. Receive an itemized bill and explanation of all charges.</a:t>
            </a:r>
          </a:p>
          <a:p>
            <a:pPr>
              <a:buFont typeface="Wingdings 2" pitchFamily="18" charset="2"/>
              <a:buNone/>
            </a:pPr>
            <a:r>
              <a:rPr lang="en-US" sz="1600" dirty="0" smtClean="0">
                <a:latin typeface="Calibri" panose="020F0502020204030204" pitchFamily="34" charset="0"/>
              </a:rPr>
              <a:t>17. View a list of the hospital’s standard charges for items and services and the health care plans the hospital participates with.</a:t>
            </a:r>
          </a:p>
          <a:p>
            <a:pPr>
              <a:buFont typeface="Wingdings 2" pitchFamily="18" charset="2"/>
              <a:buNone/>
            </a:pPr>
            <a:r>
              <a:rPr lang="en-US" sz="1600" dirty="0" smtClean="0">
                <a:latin typeface="Calibri" panose="020F0502020204030204" pitchFamily="34" charset="0"/>
              </a:rPr>
              <a:t>18. Challenge an unexpected bill through the Independent Dispute Resolution process.</a:t>
            </a:r>
          </a:p>
          <a:p>
            <a:pPr>
              <a:buFont typeface="Wingdings 2" pitchFamily="18" charset="2"/>
              <a:buNone/>
            </a:pPr>
            <a:r>
              <a:rPr lang="en-US" sz="1600" dirty="0" smtClean="0">
                <a:latin typeface="Calibri" panose="020F0502020204030204" pitchFamily="34" charset="0"/>
              </a:rPr>
              <a:t>19. Complain without fear of reprisals about the care and services you are receiving and to have the hospital respond to you, if you request it, a written response. If you are not satisfied with the hospital’s response, you can complain to the New York  State Health Department. The hospital must provide you with the State Health Department telephone number.</a:t>
            </a:r>
          </a:p>
        </p:txBody>
      </p:sp>
      <p:sp>
        <p:nvSpPr>
          <p:cNvPr id="4" name="Slide Number Placeholder 3"/>
          <p:cNvSpPr>
            <a:spLocks noGrp="1"/>
          </p:cNvSpPr>
          <p:nvPr>
            <p:ph type="sldNum" sz="quarter" idx="12"/>
          </p:nvPr>
        </p:nvSpPr>
        <p:spPr/>
        <p:txBody>
          <a:bodyPr/>
          <a:lstStyle/>
          <a:p>
            <a:pPr>
              <a:defRPr/>
            </a:pPr>
            <a:fld id="{EE8DE027-0203-44D7-B6F4-99FC00E80E2C}" type="slidenum">
              <a:rPr lang="en-US"/>
              <a:pPr>
                <a:defRPr/>
              </a:pPr>
              <a:t>23</a:t>
            </a:fld>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066800"/>
          </a:xfrm>
        </p:spPr>
        <p:txBody>
          <a:bodyPr/>
          <a:lstStyle/>
          <a:p>
            <a:pPr algn="ctr"/>
            <a:r>
              <a:rPr lang="en-US" b="1" dirty="0">
                <a:solidFill>
                  <a:schemeClr val="tx2">
                    <a:satMod val="130000"/>
                  </a:schemeClr>
                </a:solidFill>
                <a:latin typeface="Times New Roman" panose="02020603050405020304" pitchFamily="18" charset="0"/>
                <a:cs typeface="Times New Roman" panose="02020603050405020304" pitchFamily="18" charset="0"/>
              </a:rPr>
              <a:t>Patient’s Bill of Rights </a:t>
            </a:r>
            <a:r>
              <a:rPr lang="en-US" b="1" dirty="0" smtClean="0">
                <a:solidFill>
                  <a:schemeClr val="tx2">
                    <a:satMod val="130000"/>
                  </a:schemeClr>
                </a:solidFill>
                <a:latin typeface="Times New Roman" panose="02020603050405020304" pitchFamily="18" charset="0"/>
                <a:cs typeface="Times New Roman" panose="02020603050405020304" pitchFamily="18" charset="0"/>
              </a:rPr>
              <a:t/>
            </a:r>
            <a:br>
              <a:rPr lang="en-US" b="1" dirty="0" smtClean="0">
                <a:solidFill>
                  <a:schemeClr val="tx2">
                    <a:satMod val="130000"/>
                  </a:schemeClr>
                </a:solidFill>
                <a:latin typeface="Times New Roman" panose="02020603050405020304" pitchFamily="18" charset="0"/>
                <a:cs typeface="Times New Roman" panose="02020603050405020304" pitchFamily="18" charset="0"/>
              </a:rPr>
            </a:br>
            <a:r>
              <a:rPr lang="en-US" sz="1800" b="1" dirty="0" smtClean="0">
                <a:solidFill>
                  <a:schemeClr val="tx2">
                    <a:satMod val="130000"/>
                  </a:schemeClr>
                </a:solidFill>
                <a:latin typeface="Times New Roman" panose="02020603050405020304" pitchFamily="18" charset="0"/>
                <a:cs typeface="Times New Roman" panose="02020603050405020304" pitchFamily="18" charset="0"/>
              </a:rPr>
              <a:t>(</a:t>
            </a:r>
            <a:r>
              <a:rPr lang="en-US" sz="1800" b="1" dirty="0">
                <a:solidFill>
                  <a:schemeClr val="tx2">
                    <a:satMod val="130000"/>
                  </a:schemeClr>
                </a:solidFill>
                <a:latin typeface="Times New Roman" panose="02020603050405020304" pitchFamily="18" charset="0"/>
                <a:cs typeface="Times New Roman" panose="02020603050405020304" pitchFamily="18" charset="0"/>
              </a:rPr>
              <a:t>continued)</a:t>
            </a:r>
            <a:endParaRPr lang="en-US" dirty="0"/>
          </a:p>
        </p:txBody>
      </p:sp>
      <p:sp>
        <p:nvSpPr>
          <p:cNvPr id="3" name="Content Placeholder 2"/>
          <p:cNvSpPr>
            <a:spLocks noGrp="1"/>
          </p:cNvSpPr>
          <p:nvPr>
            <p:ph idx="1"/>
          </p:nvPr>
        </p:nvSpPr>
        <p:spPr>
          <a:xfrm>
            <a:off x="609599" y="1905000"/>
            <a:ext cx="6347714" cy="4136363"/>
          </a:xfrm>
        </p:spPr>
        <p:txBody>
          <a:bodyPr/>
          <a:lstStyle/>
          <a:p>
            <a:pPr>
              <a:buFont typeface="Wingdings 2" pitchFamily="18" charset="2"/>
              <a:buNone/>
            </a:pPr>
            <a:r>
              <a:rPr lang="en-US" dirty="0">
                <a:latin typeface="Calibri" panose="020F0502020204030204" pitchFamily="34" charset="0"/>
              </a:rPr>
              <a:t>20. Authorize those family members and other adults who will be given priority to visit consistent with your ability to receive visitors.</a:t>
            </a:r>
          </a:p>
          <a:p>
            <a:pPr>
              <a:buFont typeface="Wingdings 2" pitchFamily="18" charset="2"/>
              <a:buNone/>
            </a:pPr>
            <a:r>
              <a:rPr lang="en-US" dirty="0">
                <a:latin typeface="Calibri" panose="020F0502020204030204" pitchFamily="34" charset="0"/>
              </a:rPr>
              <a:t>21. Make known your wishes in regard to anatomical gifts. Persons sixteen years of age or older may document their consent to donate their </a:t>
            </a:r>
            <a:r>
              <a:rPr lang="en-US" dirty="0" smtClean="0">
                <a:latin typeface="Calibri" panose="020F0502020204030204" pitchFamily="34" charset="0"/>
              </a:rPr>
              <a:t>organs, eyes and/or tissues, upon their death, by enrolling in the NYS Donate Life Registry or by documenting their authorization for organ and/or tissue donation in writing in a number of ways (such as a health care proxy, will, donor card, or other signed paper). The health care proxy is available from the hospital. </a:t>
            </a:r>
            <a:endParaRPr lang="en-US" dirty="0">
              <a:latin typeface="Calibri" panose="020F0502020204030204" pitchFamily="34" charset="0"/>
            </a:endParaRPr>
          </a:p>
          <a:p>
            <a:endParaRPr lang="en-US" dirty="0"/>
          </a:p>
        </p:txBody>
      </p:sp>
      <p:sp>
        <p:nvSpPr>
          <p:cNvPr id="4" name="Slide Number Placeholder 3"/>
          <p:cNvSpPr>
            <a:spLocks noGrp="1"/>
          </p:cNvSpPr>
          <p:nvPr>
            <p:ph type="sldNum" sz="quarter" idx="12"/>
          </p:nvPr>
        </p:nvSpPr>
        <p:spPr/>
        <p:txBody>
          <a:bodyPr/>
          <a:lstStyle/>
          <a:p>
            <a:pPr>
              <a:defRPr/>
            </a:pPr>
            <a:fld id="{672EBED6-AD31-4F53-8D2D-72D9F87B1D1C}" type="slidenum">
              <a:rPr lang="en-US" smtClean="0"/>
              <a:pPr>
                <a:defRPr/>
              </a:pPr>
              <a:t>24</a:t>
            </a:fld>
            <a:endParaRPr lang="en-US" dirty="0"/>
          </a:p>
        </p:txBody>
      </p:sp>
    </p:spTree>
    <p:extLst>
      <p:ext uri="{BB962C8B-B14F-4D97-AF65-F5344CB8AC3E}">
        <p14:creationId xmlns:p14="http://schemas.microsoft.com/office/powerpoint/2010/main" val="3677630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274638"/>
            <a:ext cx="6576314" cy="1143000"/>
          </a:xfrm>
        </p:spPr>
        <p:txBody>
          <a:bodyPr>
            <a:noAutofit/>
          </a:bodyPr>
          <a:lstStyle/>
          <a:p>
            <a:pPr algn="ctr" fontAlgn="auto">
              <a:spcAft>
                <a:spcPts val="0"/>
              </a:spcAft>
              <a:defRPr/>
            </a:pPr>
            <a:r>
              <a:rPr lang="en-US" sz="4000" b="1" dirty="0" smtClean="0">
                <a:solidFill>
                  <a:schemeClr val="tx2">
                    <a:satMod val="130000"/>
                  </a:schemeClr>
                </a:solidFill>
                <a:effectLst/>
                <a:latin typeface="Times New Roman" panose="02020603050405020304" pitchFamily="18" charset="0"/>
                <a:cs typeface="Times New Roman" panose="02020603050405020304" pitchFamily="18" charset="0"/>
              </a:rPr>
              <a:t>Ethical Issues in Health Care</a:t>
            </a:r>
          </a:p>
        </p:txBody>
      </p:sp>
      <p:sp>
        <p:nvSpPr>
          <p:cNvPr id="33795" name="Rectangle 3"/>
          <p:cNvSpPr>
            <a:spLocks noGrp="1" noChangeArrowheads="1"/>
          </p:cNvSpPr>
          <p:nvPr>
            <p:ph idx="1"/>
          </p:nvPr>
        </p:nvSpPr>
        <p:spPr>
          <a:xfrm>
            <a:off x="304800" y="1447800"/>
            <a:ext cx="6858000" cy="4800600"/>
          </a:xfrm>
        </p:spPr>
        <p:txBody>
          <a:bodyPr/>
          <a:lstStyle/>
          <a:p>
            <a:r>
              <a:rPr lang="en-US" sz="2000" dirty="0" smtClean="0">
                <a:latin typeface="Calibri" panose="020F0502020204030204" pitchFamily="34" charset="0"/>
              </a:rPr>
              <a:t>Both legal and ethical principles apply in the delivery of health care, sometimes leading to conflicts.</a:t>
            </a:r>
          </a:p>
          <a:p>
            <a:pPr>
              <a:buFont typeface="Wingdings 2" pitchFamily="18" charset="2"/>
              <a:buNone/>
            </a:pPr>
            <a:endParaRPr lang="en-US" sz="2000" dirty="0" smtClean="0">
              <a:latin typeface="Calibri" panose="020F0502020204030204" pitchFamily="34" charset="0"/>
            </a:endParaRPr>
          </a:p>
          <a:p>
            <a:r>
              <a:rPr lang="en-US" sz="2000" dirty="0" smtClean="0">
                <a:latin typeface="Calibri" panose="020F0502020204030204" pitchFamily="34" charset="0"/>
              </a:rPr>
              <a:t>Government Regulations</a:t>
            </a:r>
          </a:p>
          <a:p>
            <a:pPr lvl="1"/>
            <a:r>
              <a:rPr lang="en-US" sz="2000" dirty="0" smtClean="0">
                <a:latin typeface="Calibri" panose="020F0502020204030204" pitchFamily="34" charset="0"/>
              </a:rPr>
              <a:t>PSDA (Patient Self-Determination Act of 1991) – Federal Law</a:t>
            </a:r>
          </a:p>
          <a:p>
            <a:pPr lvl="1"/>
            <a:r>
              <a:rPr lang="en-US" sz="2000" dirty="0" smtClean="0">
                <a:latin typeface="Calibri" panose="020F0502020204030204" pitchFamily="34" charset="0"/>
              </a:rPr>
              <a:t>Patient Bill of Rights – NYS</a:t>
            </a:r>
          </a:p>
          <a:p>
            <a:pPr lvl="1"/>
            <a:r>
              <a:rPr lang="en-US" sz="2000" dirty="0" smtClean="0">
                <a:latin typeface="Calibri" panose="020F0502020204030204" pitchFamily="34" charset="0"/>
              </a:rPr>
              <a:t>Health Care Proxy Law - NYS</a:t>
            </a:r>
          </a:p>
          <a:p>
            <a:endParaRPr lang="en-US" dirty="0" smtClean="0"/>
          </a:p>
        </p:txBody>
      </p:sp>
      <p:sp>
        <p:nvSpPr>
          <p:cNvPr id="4" name="Slide Number Placeholder 3"/>
          <p:cNvSpPr>
            <a:spLocks noGrp="1"/>
          </p:cNvSpPr>
          <p:nvPr>
            <p:ph type="sldNum" sz="quarter" idx="12"/>
          </p:nvPr>
        </p:nvSpPr>
        <p:spPr/>
        <p:txBody>
          <a:bodyPr/>
          <a:lstStyle/>
          <a:p>
            <a:pPr>
              <a:defRPr/>
            </a:pPr>
            <a:fld id="{F48D248B-07FA-4E60-B761-6F395C9B941F}" type="slidenum">
              <a:rPr lang="en-US"/>
              <a:pPr>
                <a:defRPr/>
              </a:pPr>
              <a:t>25</a:t>
            </a:fld>
            <a:endParaRPr lang="en-US" dirty="0"/>
          </a:p>
        </p:txBody>
      </p:sp>
    </p:spTree>
    <p:custDataLst>
      <p:tags r:id="rId1"/>
    </p:custData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5791200" cy="1143000"/>
          </a:xfrm>
        </p:spPr>
        <p:txBody>
          <a:bodyPr>
            <a:normAutofit/>
          </a:bodyPr>
          <a:lstStyle/>
          <a:p>
            <a:pPr algn="ctr" fontAlgn="auto">
              <a:spcAft>
                <a:spcPts val="0"/>
              </a:spcAft>
              <a:defRPr/>
            </a:pPr>
            <a:r>
              <a:rPr lang="en-US" sz="4400" b="1" dirty="0" smtClean="0">
                <a:solidFill>
                  <a:schemeClr val="tx2">
                    <a:satMod val="130000"/>
                  </a:schemeClr>
                </a:solidFill>
                <a:effectLst/>
                <a:latin typeface="Times New Roman" panose="02020603050405020304" pitchFamily="18" charset="0"/>
                <a:cs typeface="Times New Roman" panose="02020603050405020304" pitchFamily="18" charset="0"/>
              </a:rPr>
              <a:t>Advance Directives</a:t>
            </a:r>
            <a:endParaRPr lang="en-US" sz="4400" b="1" dirty="0">
              <a:solidFill>
                <a:schemeClr val="tx2">
                  <a:satMod val="130000"/>
                </a:schemeClr>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47800"/>
            <a:ext cx="7086600" cy="4800600"/>
          </a:xfrm>
        </p:spPr>
        <p:txBody>
          <a:bodyPr>
            <a:normAutofit fontScale="92500" lnSpcReduction="10000"/>
          </a:bodyPr>
          <a:lstStyle/>
          <a:p>
            <a:pPr marL="365760" indent="-283464" fontAlgn="auto">
              <a:spcAft>
                <a:spcPts val="0"/>
              </a:spcAft>
              <a:buFont typeface="Wingdings 2"/>
              <a:buNone/>
              <a:defRPr/>
            </a:pPr>
            <a:r>
              <a:rPr lang="en-US" dirty="0" smtClean="0">
                <a:latin typeface="Calibri" panose="020F0502020204030204" pitchFamily="34" charset="0"/>
              </a:rPr>
              <a:t>Advance Directives are declarations made by a competent</a:t>
            </a:r>
          </a:p>
          <a:p>
            <a:pPr marL="365760" indent="-283464" fontAlgn="auto">
              <a:spcAft>
                <a:spcPts val="0"/>
              </a:spcAft>
              <a:buFont typeface="Wingdings 2"/>
              <a:buNone/>
              <a:defRPr/>
            </a:pPr>
            <a:r>
              <a:rPr lang="en-US" dirty="0" smtClean="0">
                <a:latin typeface="Calibri" panose="020F0502020204030204" pitchFamily="34" charset="0"/>
              </a:rPr>
              <a:t>person of their choices about treatment. They serve to protect</a:t>
            </a:r>
          </a:p>
          <a:p>
            <a:pPr marL="365760" indent="-283464" fontAlgn="auto">
              <a:spcAft>
                <a:spcPts val="0"/>
              </a:spcAft>
              <a:buFont typeface="Wingdings 2"/>
              <a:buNone/>
              <a:defRPr/>
            </a:pPr>
            <a:r>
              <a:rPr lang="en-US" dirty="0" smtClean="0">
                <a:latin typeface="Calibri" panose="020F0502020204030204" pitchFamily="34" charset="0"/>
              </a:rPr>
              <a:t>the patient’s right to make his or her own choices/legally valid</a:t>
            </a:r>
          </a:p>
          <a:p>
            <a:pPr marL="365760" indent="-283464" fontAlgn="auto">
              <a:spcAft>
                <a:spcPts val="0"/>
              </a:spcAft>
              <a:buFont typeface="Wingdings 2"/>
              <a:buNone/>
              <a:defRPr/>
            </a:pPr>
            <a:r>
              <a:rPr lang="en-US" dirty="0" smtClean="0">
                <a:latin typeface="Calibri" panose="020F0502020204030204" pitchFamily="34" charset="0"/>
              </a:rPr>
              <a:t>decisions concerning future medical care and treatment. </a:t>
            </a:r>
          </a:p>
          <a:p>
            <a:pPr marL="365760" indent="-283464" fontAlgn="auto">
              <a:spcAft>
                <a:spcPts val="0"/>
              </a:spcAft>
              <a:buFont typeface="Wingdings 2"/>
              <a:buNone/>
              <a:defRPr/>
            </a:pPr>
            <a:endParaRPr lang="en-US" dirty="0" smtClean="0">
              <a:latin typeface="Calibri" panose="020F0502020204030204" pitchFamily="34" charset="0"/>
            </a:endParaRPr>
          </a:p>
          <a:p>
            <a:pPr marL="365760" indent="-283464" fontAlgn="auto">
              <a:spcAft>
                <a:spcPts val="0"/>
              </a:spcAft>
              <a:buFont typeface="Wingdings 2"/>
              <a:buNone/>
              <a:defRPr/>
            </a:pPr>
            <a:r>
              <a:rPr lang="en-US" dirty="0" smtClean="0">
                <a:latin typeface="Calibri" panose="020F0502020204030204" pitchFamily="34" charset="0"/>
              </a:rPr>
              <a:t>Examples are:</a:t>
            </a:r>
          </a:p>
          <a:p>
            <a:pPr marL="365760" indent="-283464" fontAlgn="auto">
              <a:spcAft>
                <a:spcPts val="0"/>
              </a:spcAft>
              <a:buFont typeface="Wingdings 2"/>
              <a:buChar char=""/>
              <a:defRPr/>
            </a:pPr>
            <a:r>
              <a:rPr lang="en-US" dirty="0" smtClean="0">
                <a:latin typeface="Calibri" panose="020F0502020204030204" pitchFamily="34" charset="0"/>
              </a:rPr>
              <a:t> Living Will:</a:t>
            </a:r>
          </a:p>
          <a:p>
            <a:pPr marL="365760" indent="-283464" fontAlgn="auto">
              <a:spcAft>
                <a:spcPts val="0"/>
              </a:spcAft>
              <a:buFont typeface="Wingdings 2"/>
              <a:buNone/>
              <a:tabLst>
                <a:tab pos="914400" algn="l"/>
              </a:tabLst>
              <a:defRPr/>
            </a:pPr>
            <a:r>
              <a:rPr lang="en-US" dirty="0" smtClean="0">
                <a:latin typeface="Calibri" panose="020F0502020204030204" pitchFamily="34" charset="0"/>
              </a:rPr>
              <a:t>		Written instructions that explain one’s health care wishes, </a:t>
            </a:r>
          </a:p>
          <a:p>
            <a:pPr marL="365760" indent="-283464" fontAlgn="auto">
              <a:spcAft>
                <a:spcPts val="0"/>
              </a:spcAft>
              <a:buFont typeface="Wingdings 2"/>
              <a:buNone/>
              <a:tabLst>
                <a:tab pos="914400" algn="l"/>
              </a:tabLst>
              <a:defRPr/>
            </a:pPr>
            <a:r>
              <a:rPr lang="en-US" dirty="0">
                <a:latin typeface="Calibri" panose="020F0502020204030204" pitchFamily="34" charset="0"/>
              </a:rPr>
              <a:t> </a:t>
            </a:r>
            <a:r>
              <a:rPr lang="en-US" dirty="0" smtClean="0">
                <a:latin typeface="Calibri" panose="020F0502020204030204" pitchFamily="34" charset="0"/>
              </a:rPr>
              <a:t>               especially about end-of-life care.</a:t>
            </a:r>
          </a:p>
          <a:p>
            <a:pPr marL="365760" indent="-283464" fontAlgn="auto">
              <a:spcAft>
                <a:spcPts val="0"/>
              </a:spcAft>
              <a:buFont typeface="Wingdings 2"/>
              <a:buChar char=""/>
              <a:defRPr/>
            </a:pPr>
            <a:endParaRPr lang="en-US" dirty="0" smtClean="0">
              <a:latin typeface="Calibri" panose="020F0502020204030204" pitchFamily="34" charset="0"/>
            </a:endParaRPr>
          </a:p>
          <a:p>
            <a:pPr marL="365760" indent="-283464" fontAlgn="auto">
              <a:spcAft>
                <a:spcPts val="0"/>
              </a:spcAft>
              <a:buFont typeface="Wingdings 2"/>
              <a:buChar char=""/>
              <a:defRPr/>
            </a:pPr>
            <a:r>
              <a:rPr lang="en-US" dirty="0" smtClean="0">
                <a:latin typeface="Calibri" panose="020F0502020204030204" pitchFamily="34" charset="0"/>
              </a:rPr>
              <a:t>Health Care Proxy: </a:t>
            </a:r>
          </a:p>
          <a:p>
            <a:pPr marL="365760" indent="-283464" fontAlgn="auto">
              <a:spcAft>
                <a:spcPts val="0"/>
              </a:spcAft>
              <a:buFont typeface="Wingdings 2"/>
              <a:buNone/>
              <a:defRPr/>
            </a:pPr>
            <a:r>
              <a:rPr lang="en-US" dirty="0" smtClean="0">
                <a:latin typeface="Calibri" panose="020F0502020204030204" pitchFamily="34" charset="0"/>
              </a:rPr>
              <a:t>	   	Appointment of a health care representative to make </a:t>
            </a:r>
          </a:p>
          <a:p>
            <a:pPr marL="365760" indent="-283464" fontAlgn="auto">
              <a:spcAft>
                <a:spcPts val="0"/>
              </a:spcAft>
              <a:buFont typeface="Wingdings 2"/>
              <a:buNone/>
              <a:defRPr/>
            </a:pPr>
            <a:r>
              <a:rPr lang="en-US" dirty="0" smtClean="0">
                <a:latin typeface="Calibri" panose="020F0502020204030204" pitchFamily="34" charset="0"/>
              </a:rPr>
              <a:t>    	 		healthcare decisions when unable to do so for oneself</a:t>
            </a:r>
            <a:endParaRPr lang="en-US"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DABB8CF0-7D72-4274-8AAF-7A77F48AFAA7}" type="slidenum">
              <a:rPr lang="en-US"/>
              <a:pPr>
                <a:defRPr/>
              </a:pPr>
              <a:t>26</a:t>
            </a:fld>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4638"/>
            <a:ext cx="6553200" cy="1143000"/>
          </a:xfrm>
        </p:spPr>
        <p:txBody>
          <a:bodyPr>
            <a:normAutofit/>
          </a:bodyPr>
          <a:lstStyle/>
          <a:p>
            <a:pPr fontAlgn="auto">
              <a:spcAft>
                <a:spcPts val="0"/>
              </a:spcAft>
              <a:defRPr/>
            </a:pPr>
            <a:r>
              <a:rPr lang="en-US" b="1" dirty="0" smtClean="0">
                <a:solidFill>
                  <a:schemeClr val="tx2">
                    <a:satMod val="130000"/>
                  </a:schemeClr>
                </a:solidFill>
                <a:effectLst/>
                <a:latin typeface="Times New Roman" panose="02020603050405020304" pitchFamily="18" charset="0"/>
                <a:cs typeface="Times New Roman" panose="02020603050405020304" pitchFamily="18" charset="0"/>
              </a:rPr>
              <a:t>ANA Code of Ethics for Nurses</a:t>
            </a:r>
            <a:r>
              <a:rPr lang="en-US" sz="4800" b="1" dirty="0" smtClean="0">
                <a:solidFill>
                  <a:schemeClr val="hlink"/>
                </a:solidFill>
                <a:effectLst/>
                <a:latin typeface="Times New Roman" panose="02020603050405020304" pitchFamily="18" charset="0"/>
                <a:cs typeface="Times New Roman" panose="02020603050405020304" pitchFamily="18" charset="0"/>
              </a:rPr>
              <a:t> </a:t>
            </a:r>
          </a:p>
        </p:txBody>
      </p:sp>
      <p:sp>
        <p:nvSpPr>
          <p:cNvPr id="35843" name="Rectangle 3"/>
          <p:cNvSpPr>
            <a:spLocks noGrp="1" noChangeArrowheads="1"/>
          </p:cNvSpPr>
          <p:nvPr>
            <p:ph idx="1"/>
          </p:nvPr>
        </p:nvSpPr>
        <p:spPr>
          <a:xfrm>
            <a:off x="304800" y="1447800"/>
            <a:ext cx="7391400" cy="4267200"/>
          </a:xfrm>
        </p:spPr>
        <p:txBody>
          <a:bodyPr/>
          <a:lstStyle/>
          <a:p>
            <a:pPr marL="82550" indent="0">
              <a:buNone/>
            </a:pPr>
            <a:r>
              <a:rPr lang="en-US" sz="2800" dirty="0" smtClean="0">
                <a:latin typeface="Calibri" panose="020F0502020204030204" pitchFamily="34" charset="0"/>
              </a:rPr>
              <a:t>Make explicit the primary goals, values, and obligations of the profession of nursing.  The code serves the following purposes:</a:t>
            </a:r>
          </a:p>
          <a:p>
            <a:pPr lvl="1">
              <a:buFont typeface="Wingdings" pitchFamily="2" charset="2"/>
              <a:buChar char="ü"/>
            </a:pPr>
            <a:r>
              <a:rPr lang="en-US" sz="2400" dirty="0" smtClean="0">
                <a:latin typeface="Calibri" panose="020F0502020204030204" pitchFamily="34" charset="0"/>
              </a:rPr>
              <a:t>It states the ethical obligations and duties of every individual who enters the nursing profession;</a:t>
            </a:r>
          </a:p>
          <a:p>
            <a:pPr lvl="1">
              <a:buFont typeface="Wingdings" pitchFamily="2" charset="2"/>
              <a:buChar char="ü"/>
            </a:pPr>
            <a:r>
              <a:rPr lang="en-US" sz="2400" dirty="0" smtClean="0">
                <a:latin typeface="Calibri" panose="020F0502020204030204" pitchFamily="34" charset="0"/>
              </a:rPr>
              <a:t>It is the profession’s nonnegotiable ethical standard;</a:t>
            </a:r>
          </a:p>
          <a:p>
            <a:pPr lvl="1">
              <a:buFont typeface="Wingdings" pitchFamily="2" charset="2"/>
              <a:buChar char="ü"/>
            </a:pPr>
            <a:r>
              <a:rPr lang="en-US" sz="2400" dirty="0" smtClean="0">
                <a:latin typeface="Calibri" panose="020F0502020204030204" pitchFamily="34" charset="0"/>
              </a:rPr>
              <a:t>It is an expression of nursing’s own understanding of its commitment to society.</a:t>
            </a:r>
          </a:p>
          <a:p>
            <a:endParaRPr lang="en-US" sz="2800" dirty="0" smtClean="0"/>
          </a:p>
        </p:txBody>
      </p:sp>
      <p:sp>
        <p:nvSpPr>
          <p:cNvPr id="4" name="Slide Number Placeholder 3"/>
          <p:cNvSpPr>
            <a:spLocks noGrp="1"/>
          </p:cNvSpPr>
          <p:nvPr>
            <p:ph type="sldNum" sz="quarter" idx="12"/>
          </p:nvPr>
        </p:nvSpPr>
        <p:spPr/>
        <p:txBody>
          <a:bodyPr/>
          <a:lstStyle/>
          <a:p>
            <a:pPr>
              <a:defRPr/>
            </a:pPr>
            <a:fld id="{DF8ABF31-66FF-471B-A480-BE36F2CDDC02}" type="slidenum">
              <a:rPr lang="en-US"/>
              <a:pPr>
                <a:defRPr/>
              </a:pPr>
              <a:t>27</a:t>
            </a:fld>
            <a:endParaRPr lang="en-US" dirty="0"/>
          </a:p>
        </p:txBody>
      </p:sp>
    </p:spTree>
    <p:custDataLst>
      <p:tags r:id="rId1"/>
    </p:custData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ctrTitle"/>
          </p:nvPr>
        </p:nvSpPr>
        <p:spPr>
          <a:xfrm>
            <a:off x="990600" y="990600"/>
            <a:ext cx="7696200" cy="1470025"/>
          </a:xfrm>
        </p:spPr>
        <p:txBody>
          <a:bodyPr>
            <a:normAutofit fontScale="90000"/>
          </a:bodyPr>
          <a:lstStyle/>
          <a:p>
            <a:pPr algn="ctr" fontAlgn="auto">
              <a:spcAft>
                <a:spcPts val="0"/>
              </a:spcAft>
              <a:defRPr/>
            </a:pPr>
            <a:r>
              <a:rPr lang="en-US" sz="6600" b="1" dirty="0" smtClean="0">
                <a:solidFill>
                  <a:schemeClr val="tx2">
                    <a:satMod val="130000"/>
                  </a:schemeClr>
                </a:solidFill>
                <a:latin typeface="Times New Roman" panose="02020603050405020304" pitchFamily="18" charset="0"/>
                <a:cs typeface="Times New Roman" panose="02020603050405020304" pitchFamily="18" charset="0"/>
              </a:rPr>
              <a:t> </a:t>
            </a:r>
            <a:r>
              <a:rPr lang="en-US" sz="6600" b="1" dirty="0" smtClean="0">
                <a:solidFill>
                  <a:schemeClr val="tx2">
                    <a:satMod val="130000"/>
                  </a:schemeClr>
                </a:solidFill>
                <a:effectLst/>
                <a:latin typeface="Times New Roman" panose="02020603050405020304" pitchFamily="18" charset="0"/>
                <a:cs typeface="Times New Roman" panose="02020603050405020304" pitchFamily="18" charset="0"/>
              </a:rPr>
              <a:t>Infection Prevention </a:t>
            </a:r>
            <a:endParaRPr lang="en-US" b="1" dirty="0" smtClean="0">
              <a:solidFill>
                <a:schemeClr val="tx2">
                  <a:satMod val="130000"/>
                </a:schemeClr>
              </a:solidFill>
              <a:effectLst/>
              <a:latin typeface="Times New Roman" panose="02020603050405020304" pitchFamily="18" charset="0"/>
              <a:cs typeface="Times New Roman" panose="02020603050405020304" pitchFamily="18" charset="0"/>
            </a:endParaRPr>
          </a:p>
        </p:txBody>
      </p:sp>
      <p:sp>
        <p:nvSpPr>
          <p:cNvPr id="24579" name="Rectangle 5"/>
          <p:cNvSpPr>
            <a:spLocks noGrp="1" noChangeArrowheads="1"/>
          </p:cNvSpPr>
          <p:nvPr>
            <p:ph type="subTitle" idx="1"/>
          </p:nvPr>
        </p:nvSpPr>
        <p:spPr>
          <a:xfrm>
            <a:off x="1295400" y="2819400"/>
            <a:ext cx="6400800" cy="1752600"/>
          </a:xfrm>
        </p:spPr>
        <p:txBody>
          <a:bodyPr>
            <a:noAutofit/>
          </a:bodyPr>
          <a:lstStyle/>
          <a:p>
            <a:pPr algn="ctr" fontAlgn="auto">
              <a:spcAft>
                <a:spcPts val="0"/>
              </a:spcAft>
              <a:buFont typeface="Wingdings 2"/>
              <a:buNone/>
              <a:defRPr/>
            </a:pPr>
            <a:r>
              <a:rPr lang="en-US" sz="5400" b="1" dirty="0" smtClean="0">
                <a:latin typeface="Times New Roman" panose="02020603050405020304" pitchFamily="18" charset="0"/>
                <a:cs typeface="Times New Roman" panose="02020603050405020304" pitchFamily="18" charset="0"/>
              </a:rPr>
              <a:t>and  </a:t>
            </a:r>
            <a:r>
              <a:rPr lang="en-US" sz="6000" b="1" dirty="0" smtClean="0">
                <a:latin typeface="Times New Roman" panose="02020603050405020304" pitchFamily="18" charset="0"/>
                <a:cs typeface="Times New Roman" panose="02020603050405020304" pitchFamily="18" charset="0"/>
              </a:rPr>
              <a:t>Asepsis</a:t>
            </a:r>
          </a:p>
        </p:txBody>
      </p:sp>
      <p:sp>
        <p:nvSpPr>
          <p:cNvPr id="4" name="Slide Number Placeholder 3"/>
          <p:cNvSpPr>
            <a:spLocks noGrp="1"/>
          </p:cNvSpPr>
          <p:nvPr>
            <p:ph type="sldNum" sz="quarter" idx="12"/>
          </p:nvPr>
        </p:nvSpPr>
        <p:spPr/>
        <p:txBody>
          <a:bodyPr/>
          <a:lstStyle/>
          <a:p>
            <a:pPr>
              <a:defRPr/>
            </a:pPr>
            <a:fld id="{ADE8CD0E-F958-4D90-A78B-4B5503006ACA}" type="slidenum">
              <a:rPr lang="en-US"/>
              <a:pPr>
                <a:defRPr/>
              </a:pPr>
              <a:t>28</a:t>
            </a:fld>
            <a:endParaRPr lang="en-US" dirty="0"/>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algn="ctr" fontAlgn="auto">
              <a:spcAft>
                <a:spcPts val="0"/>
              </a:spcAft>
              <a:defRPr/>
            </a:pPr>
            <a:r>
              <a:rPr lang="en-US" sz="4000" b="1" dirty="0" smtClean="0">
                <a:solidFill>
                  <a:schemeClr val="tx2">
                    <a:satMod val="130000"/>
                  </a:schemeClr>
                </a:solidFill>
                <a:effectLst/>
                <a:latin typeface="Times New Roman" panose="02020603050405020304" pitchFamily="18" charset="0"/>
                <a:cs typeface="Times New Roman" panose="02020603050405020304" pitchFamily="18" charset="0"/>
              </a:rPr>
              <a:t>INFECTION PREVENTION </a:t>
            </a:r>
            <a:br>
              <a:rPr lang="en-US" sz="4000" b="1" dirty="0" smtClean="0">
                <a:solidFill>
                  <a:schemeClr val="tx2">
                    <a:satMod val="130000"/>
                  </a:schemeClr>
                </a:solidFill>
                <a:effectLst/>
                <a:latin typeface="Times New Roman" panose="02020603050405020304" pitchFamily="18" charset="0"/>
                <a:cs typeface="Times New Roman" panose="02020603050405020304" pitchFamily="18" charset="0"/>
              </a:rPr>
            </a:br>
            <a:r>
              <a:rPr lang="en-US" sz="4000" b="1" dirty="0" smtClean="0">
                <a:solidFill>
                  <a:schemeClr val="tx2">
                    <a:satMod val="130000"/>
                  </a:schemeClr>
                </a:solidFill>
                <a:effectLst/>
                <a:latin typeface="Times New Roman" panose="02020603050405020304" pitchFamily="18" charset="0"/>
                <a:cs typeface="Times New Roman" panose="02020603050405020304" pitchFamily="18" charset="0"/>
              </a:rPr>
              <a:t>TRAINING REQUIREMENTS</a:t>
            </a:r>
          </a:p>
        </p:txBody>
      </p:sp>
      <p:sp>
        <p:nvSpPr>
          <p:cNvPr id="37891" name="Rectangle 3"/>
          <p:cNvSpPr>
            <a:spLocks noGrp="1" noChangeArrowheads="1"/>
          </p:cNvSpPr>
          <p:nvPr>
            <p:ph idx="1"/>
          </p:nvPr>
        </p:nvSpPr>
        <p:spPr>
          <a:xfrm>
            <a:off x="1435100" y="2438400"/>
            <a:ext cx="7499350" cy="3733800"/>
          </a:xfrm>
        </p:spPr>
        <p:txBody>
          <a:bodyPr/>
          <a:lstStyle/>
          <a:p>
            <a:pPr marL="82550" indent="0">
              <a:lnSpc>
                <a:spcPct val="90000"/>
              </a:lnSpc>
              <a:buNone/>
            </a:pPr>
            <a:endParaRPr lang="en-US" dirty="0" smtClean="0">
              <a:latin typeface="Times New Roman" pitchFamily="18" charset="0"/>
            </a:endParaRPr>
          </a:p>
          <a:p>
            <a:pPr>
              <a:lnSpc>
                <a:spcPct val="90000"/>
              </a:lnSpc>
            </a:pPr>
            <a:r>
              <a:rPr lang="en-US" dirty="0" smtClean="0">
                <a:latin typeface="Calibri" pitchFamily="34" charset="0"/>
              </a:rPr>
              <a:t>CDC</a:t>
            </a:r>
          </a:p>
          <a:p>
            <a:pPr>
              <a:lnSpc>
                <a:spcPct val="90000"/>
              </a:lnSpc>
            </a:pPr>
            <a:r>
              <a:rPr lang="en-US" dirty="0" smtClean="0">
                <a:latin typeface="Calibri" pitchFamily="34" charset="0"/>
              </a:rPr>
              <a:t>New York State Departments of Health &amp;  Education</a:t>
            </a:r>
          </a:p>
          <a:p>
            <a:pPr>
              <a:lnSpc>
                <a:spcPct val="90000"/>
              </a:lnSpc>
            </a:pPr>
            <a:r>
              <a:rPr lang="en-US" dirty="0" smtClean="0">
                <a:latin typeface="Calibri" pitchFamily="34" charset="0"/>
              </a:rPr>
              <a:t>Nassau and Suffolk County Department of Health</a:t>
            </a:r>
          </a:p>
          <a:p>
            <a:pPr>
              <a:lnSpc>
                <a:spcPct val="90000"/>
              </a:lnSpc>
            </a:pPr>
            <a:r>
              <a:rPr lang="en-US" dirty="0" smtClean="0">
                <a:latin typeface="Calibri" pitchFamily="34" charset="0"/>
              </a:rPr>
              <a:t>Joint Commission </a:t>
            </a:r>
          </a:p>
          <a:p>
            <a:pPr>
              <a:lnSpc>
                <a:spcPct val="90000"/>
              </a:lnSpc>
            </a:pPr>
            <a:r>
              <a:rPr lang="en-US" dirty="0" smtClean="0">
                <a:latin typeface="Calibri" pitchFamily="34" charset="0"/>
              </a:rPr>
              <a:t>OSHA Blood borne Pathogen Standard</a:t>
            </a:r>
          </a:p>
          <a:p>
            <a:pPr>
              <a:lnSpc>
                <a:spcPct val="90000"/>
              </a:lnSpc>
            </a:pPr>
            <a:r>
              <a:rPr lang="en-US" dirty="0" smtClean="0">
                <a:latin typeface="Calibri" pitchFamily="34" charset="0"/>
              </a:rPr>
              <a:t>OSHA Tuberculosis Standard</a:t>
            </a:r>
          </a:p>
          <a:p>
            <a:pPr>
              <a:lnSpc>
                <a:spcPct val="90000"/>
              </a:lnSpc>
            </a:pPr>
            <a:r>
              <a:rPr lang="en-US" dirty="0" smtClean="0">
                <a:latin typeface="Calibri" pitchFamily="34" charset="0"/>
              </a:rPr>
              <a:t>EPA</a:t>
            </a:r>
          </a:p>
          <a:p>
            <a:pPr>
              <a:lnSpc>
                <a:spcPct val="90000"/>
              </a:lnSpc>
            </a:pPr>
            <a:endParaRPr lang="en-US" dirty="0" smtClean="0"/>
          </a:p>
        </p:txBody>
      </p:sp>
      <p:sp>
        <p:nvSpPr>
          <p:cNvPr id="4" name="Slide Number Placeholder 3"/>
          <p:cNvSpPr>
            <a:spLocks noGrp="1"/>
          </p:cNvSpPr>
          <p:nvPr>
            <p:ph type="sldNum" sz="quarter" idx="12"/>
          </p:nvPr>
        </p:nvSpPr>
        <p:spPr/>
        <p:txBody>
          <a:bodyPr/>
          <a:lstStyle/>
          <a:p>
            <a:pPr>
              <a:defRPr/>
            </a:pPr>
            <a:fld id="{8D4949AE-0A85-4284-B9E1-5202DE2AB599}" type="slidenum">
              <a:rPr lang="en-US"/>
              <a:pPr>
                <a:defRPr/>
              </a:pPr>
              <a:t>29</a:t>
            </a:fld>
            <a:endParaRPr lang="en-US" dirty="0"/>
          </a:p>
        </p:txBody>
      </p:sp>
    </p:spTree>
    <p:custDataLst>
      <p:tags r:id="rId1"/>
    </p:custData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599" y="304800"/>
            <a:ext cx="6347713" cy="990600"/>
          </a:xfrm>
        </p:spPr>
        <p:txBody>
          <a:bodyPr/>
          <a:lstStyle/>
          <a:p>
            <a:pPr algn="ctr" fontAlgn="auto">
              <a:spcAft>
                <a:spcPts val="0"/>
              </a:spcAft>
              <a:defRPr/>
            </a:pPr>
            <a:r>
              <a:rPr lang="en-US" b="1" dirty="0" smtClean="0">
                <a:solidFill>
                  <a:schemeClr val="tx2">
                    <a:satMod val="130000"/>
                  </a:schemeClr>
                </a:solidFill>
                <a:effectLst/>
                <a:latin typeface="Times New Roman" panose="02020603050405020304" pitchFamily="18" charset="0"/>
                <a:cs typeface="Times New Roman" panose="02020603050405020304" pitchFamily="18" charset="0"/>
              </a:rPr>
              <a:t>Topic Outline</a:t>
            </a:r>
          </a:p>
        </p:txBody>
      </p:sp>
      <p:sp>
        <p:nvSpPr>
          <p:cNvPr id="12291" name="Rectangle 3"/>
          <p:cNvSpPr>
            <a:spLocks noGrp="1" noChangeArrowheads="1"/>
          </p:cNvSpPr>
          <p:nvPr>
            <p:ph idx="1"/>
          </p:nvPr>
        </p:nvSpPr>
        <p:spPr>
          <a:xfrm>
            <a:off x="914400" y="1295400"/>
            <a:ext cx="7772400" cy="5181600"/>
          </a:xfrm>
        </p:spPr>
        <p:txBody>
          <a:bodyPr/>
          <a:lstStyle/>
          <a:p>
            <a:r>
              <a:rPr lang="en-US" dirty="0" smtClean="0">
                <a:latin typeface="Calibri" panose="020F0502020204030204" pitchFamily="34" charset="0"/>
              </a:rPr>
              <a:t>Asepsis/Infection Prevention </a:t>
            </a:r>
          </a:p>
          <a:p>
            <a:r>
              <a:rPr lang="en-US" dirty="0" smtClean="0">
                <a:latin typeface="Calibri" panose="020F0502020204030204" pitchFamily="34" charset="0"/>
              </a:rPr>
              <a:t>Culture</a:t>
            </a:r>
          </a:p>
          <a:p>
            <a:r>
              <a:rPr lang="en-US" dirty="0" smtClean="0">
                <a:latin typeface="Calibri" panose="020F0502020204030204" pitchFamily="34" charset="0"/>
              </a:rPr>
              <a:t>Environmental/Fire Safety</a:t>
            </a:r>
          </a:p>
          <a:p>
            <a:r>
              <a:rPr lang="en-US" dirty="0" smtClean="0">
                <a:latin typeface="Calibri" panose="020F0502020204030204" pitchFamily="34" charset="0"/>
              </a:rPr>
              <a:t>HIPAA/Confidentiality</a:t>
            </a:r>
          </a:p>
          <a:p>
            <a:r>
              <a:rPr lang="en-US" dirty="0" smtClean="0">
                <a:latin typeface="Calibri" panose="020F0502020204030204" pitchFamily="34" charset="0"/>
              </a:rPr>
              <a:t>Quality and Safety</a:t>
            </a:r>
          </a:p>
          <a:p>
            <a:r>
              <a:rPr lang="en-US" dirty="0" smtClean="0">
                <a:latin typeface="Calibri" panose="020F0502020204030204" pitchFamily="34" charset="0"/>
              </a:rPr>
              <a:t>National Patient Safety Goals</a:t>
            </a:r>
          </a:p>
          <a:p>
            <a:pPr lvl="1"/>
            <a:r>
              <a:rPr lang="en-US" sz="2400" dirty="0" smtClean="0">
                <a:latin typeface="Calibri" panose="020F0502020204030204" pitchFamily="34" charset="0"/>
              </a:rPr>
              <a:t>Medications</a:t>
            </a:r>
          </a:p>
          <a:p>
            <a:pPr lvl="1"/>
            <a:r>
              <a:rPr lang="en-US" sz="2400" dirty="0" smtClean="0">
                <a:latin typeface="Calibri" panose="020F0502020204030204" pitchFamily="34" charset="0"/>
              </a:rPr>
              <a:t>Communication</a:t>
            </a:r>
          </a:p>
          <a:p>
            <a:pPr lvl="1"/>
            <a:r>
              <a:rPr lang="en-US" sz="2400" dirty="0" smtClean="0">
                <a:latin typeface="Calibri" panose="020F0502020204030204" pitchFamily="34" charset="0"/>
              </a:rPr>
              <a:t>Environment</a:t>
            </a:r>
          </a:p>
          <a:p>
            <a:pPr lvl="1"/>
            <a:r>
              <a:rPr lang="en-US" sz="2400" dirty="0" smtClean="0">
                <a:latin typeface="Calibri" panose="020F0502020204030204" pitchFamily="34" charset="0"/>
              </a:rPr>
              <a:t>Patient Rights</a:t>
            </a:r>
          </a:p>
          <a:p>
            <a:pPr>
              <a:buFontTx/>
              <a:buNone/>
            </a:pPr>
            <a:endParaRPr lang="en-US" dirty="0" smtClean="0"/>
          </a:p>
          <a:p>
            <a:endParaRPr lang="en-US" dirty="0" smtClean="0"/>
          </a:p>
        </p:txBody>
      </p:sp>
      <p:sp>
        <p:nvSpPr>
          <p:cNvPr id="4" name="Slide Number Placeholder 3"/>
          <p:cNvSpPr>
            <a:spLocks noGrp="1"/>
          </p:cNvSpPr>
          <p:nvPr>
            <p:ph type="sldNum" sz="quarter" idx="12"/>
          </p:nvPr>
        </p:nvSpPr>
        <p:spPr/>
        <p:txBody>
          <a:bodyPr/>
          <a:lstStyle/>
          <a:p>
            <a:pPr>
              <a:defRPr/>
            </a:pPr>
            <a:fld id="{71FBF55E-8979-48F5-932C-D8D277E72388}" type="slidenum">
              <a:rPr lang="en-US"/>
              <a:pPr>
                <a:defRPr/>
              </a:pPr>
              <a:t>3</a:t>
            </a:fld>
            <a:endParaRPr lang="en-US" dirty="0"/>
          </a:p>
        </p:txBody>
      </p:sp>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90600" y="274638"/>
            <a:ext cx="7696200" cy="1143000"/>
          </a:xfrm>
        </p:spPr>
        <p:txBody>
          <a:bodyPr>
            <a:noAutofit/>
          </a:bodyPr>
          <a:lstStyle/>
          <a:p>
            <a:pPr algn="ctr" fontAlgn="auto">
              <a:spcAft>
                <a:spcPts val="0"/>
              </a:spcAft>
              <a:defRPr/>
            </a:pPr>
            <a:r>
              <a:rPr lang="en-US" sz="4000" b="1" dirty="0">
                <a:solidFill>
                  <a:schemeClr val="tx2">
                    <a:satMod val="130000"/>
                  </a:schemeClr>
                </a:solidFill>
                <a:effectLst/>
                <a:latin typeface="Times New Roman" panose="02020603050405020304" pitchFamily="18" charset="0"/>
                <a:cs typeface="Times New Roman" panose="02020603050405020304" pitchFamily="18" charset="0"/>
              </a:rPr>
              <a:t>MODES OF TRANSMISSION</a:t>
            </a:r>
          </a:p>
        </p:txBody>
      </p:sp>
      <p:sp>
        <p:nvSpPr>
          <p:cNvPr id="38915" name="Rectangle 4"/>
          <p:cNvSpPr>
            <a:spLocks noGrp="1" noChangeArrowheads="1"/>
          </p:cNvSpPr>
          <p:nvPr>
            <p:ph type="body" sz="half" idx="1"/>
          </p:nvPr>
        </p:nvSpPr>
        <p:spPr>
          <a:xfrm>
            <a:off x="1143000" y="1676400"/>
            <a:ext cx="3505200" cy="4449763"/>
          </a:xfrm>
        </p:spPr>
        <p:txBody>
          <a:bodyPr/>
          <a:lstStyle/>
          <a:p>
            <a:r>
              <a:rPr lang="en-US" dirty="0" smtClean="0">
                <a:latin typeface="Calibri" panose="020F0502020204030204" pitchFamily="34" charset="0"/>
                <a:cs typeface="Tahoma" pitchFamily="34" charset="0"/>
              </a:rPr>
              <a:t>Contact</a:t>
            </a:r>
          </a:p>
          <a:p>
            <a:pPr lvl="1">
              <a:buFont typeface="Wingdings" pitchFamily="2" charset="2"/>
              <a:buChar char="Ø"/>
            </a:pPr>
            <a:r>
              <a:rPr lang="en-US" sz="3200" dirty="0" smtClean="0">
                <a:latin typeface="Calibri" panose="020F0502020204030204" pitchFamily="34" charset="0"/>
                <a:cs typeface="Tahoma" pitchFamily="34" charset="0"/>
              </a:rPr>
              <a:t>direct</a:t>
            </a:r>
          </a:p>
          <a:p>
            <a:pPr lvl="1">
              <a:buFont typeface="Wingdings" pitchFamily="2" charset="2"/>
              <a:buChar char="Ø"/>
            </a:pPr>
            <a:r>
              <a:rPr lang="en-US" sz="3200" dirty="0" smtClean="0">
                <a:latin typeface="Calibri" panose="020F0502020204030204" pitchFamily="34" charset="0"/>
                <a:cs typeface="Tahoma" pitchFamily="34" charset="0"/>
              </a:rPr>
              <a:t>indirect</a:t>
            </a:r>
            <a:endParaRPr lang="en-US" sz="3200" b="1" dirty="0" smtClean="0">
              <a:latin typeface="Calibri" panose="020F0502020204030204" pitchFamily="34" charset="0"/>
              <a:cs typeface="Tahoma" pitchFamily="34" charset="0"/>
            </a:endParaRPr>
          </a:p>
          <a:p>
            <a:r>
              <a:rPr lang="en-US" dirty="0" smtClean="0">
                <a:latin typeface="Calibri" panose="020F0502020204030204" pitchFamily="34" charset="0"/>
                <a:cs typeface="Tahoma" pitchFamily="34" charset="0"/>
              </a:rPr>
              <a:t>Droplet</a:t>
            </a:r>
          </a:p>
          <a:p>
            <a:r>
              <a:rPr lang="en-US" dirty="0" smtClean="0">
                <a:latin typeface="Calibri" panose="020F0502020204030204" pitchFamily="34" charset="0"/>
                <a:cs typeface="Tahoma" pitchFamily="34" charset="0"/>
              </a:rPr>
              <a:t>Airborne</a:t>
            </a:r>
          </a:p>
          <a:p>
            <a:r>
              <a:rPr lang="en-US" dirty="0" smtClean="0">
                <a:latin typeface="Calibri" panose="020F0502020204030204" pitchFamily="34" charset="0"/>
                <a:cs typeface="Tahoma" pitchFamily="34" charset="0"/>
              </a:rPr>
              <a:t>Common vehicle</a:t>
            </a:r>
          </a:p>
          <a:p>
            <a:r>
              <a:rPr lang="en-US" dirty="0" smtClean="0">
                <a:latin typeface="Calibri" panose="020F0502020204030204" pitchFamily="34" charset="0"/>
                <a:cs typeface="Tahoma" pitchFamily="34" charset="0"/>
              </a:rPr>
              <a:t>Vector borne</a:t>
            </a:r>
          </a:p>
          <a:p>
            <a:endParaRPr lang="en-US" sz="2800" dirty="0" smtClean="0"/>
          </a:p>
        </p:txBody>
      </p:sp>
      <p:graphicFrame>
        <p:nvGraphicFramePr>
          <p:cNvPr id="38916" name="Object 7"/>
          <p:cNvGraphicFramePr>
            <a:graphicFrameLocks noGrp="1" noChangeAspect="1"/>
          </p:cNvGraphicFramePr>
          <p:nvPr>
            <p:ph sz="quarter" idx="2"/>
          </p:nvPr>
        </p:nvGraphicFramePr>
        <p:xfrm>
          <a:off x="4646613" y="1768475"/>
          <a:ext cx="4037012" cy="1857375"/>
        </p:xfrm>
        <a:graphic>
          <a:graphicData uri="http://schemas.openxmlformats.org/presentationml/2006/ole">
            <mc:AlternateContent xmlns:mc="http://schemas.openxmlformats.org/markup-compatibility/2006">
              <mc:Choice xmlns:v="urn:schemas-microsoft-com:vml" Requires="v">
                <p:oleObj spid="_x0000_s38962" name="Clip" r:id="rId4" imgW="5448300" imgH="2506663" progId="">
                  <p:embed/>
                </p:oleObj>
              </mc:Choice>
              <mc:Fallback>
                <p:oleObj name="Clip" r:id="rId4" imgW="5448300" imgH="2506663" progId="">
                  <p:embed/>
                  <p:pic>
                    <p:nvPicPr>
                      <p:cNvPr id="0" name="Picture 6"/>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6613" y="1768475"/>
                        <a:ext cx="4037012" cy="1857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917" name="Object 5"/>
          <p:cNvGraphicFramePr>
            <a:graphicFrameLocks noGrp="1" noChangeAspect="1"/>
          </p:cNvGraphicFramePr>
          <p:nvPr>
            <p:ph sz="quarter" idx="3"/>
            <p:extLst>
              <p:ext uri="{D42A27DB-BD31-4B8C-83A1-F6EECF244321}">
                <p14:modId xmlns:p14="http://schemas.microsoft.com/office/powerpoint/2010/main" val="2980509770"/>
              </p:ext>
            </p:extLst>
          </p:nvPr>
        </p:nvGraphicFramePr>
        <p:xfrm>
          <a:off x="4343401" y="4408488"/>
          <a:ext cx="1447800" cy="1249362"/>
        </p:xfrm>
        <a:graphic>
          <a:graphicData uri="http://schemas.openxmlformats.org/presentationml/2006/ole">
            <mc:AlternateContent xmlns:mc="http://schemas.openxmlformats.org/markup-compatibility/2006">
              <mc:Choice xmlns:v="urn:schemas-microsoft-com:vml" Requires="v">
                <p:oleObj spid="_x0000_s38963" name="Document" r:id="rId6" imgW="1421599" imgH="1249954" progId="Word.Document.8">
                  <p:embed/>
                </p:oleObj>
              </mc:Choice>
              <mc:Fallback>
                <p:oleObj name="Document" r:id="rId6" imgW="1421599" imgH="1249954" progId="Word.Document.8">
                  <p:embed/>
                  <p:pic>
                    <p:nvPicPr>
                      <p:cNvPr id="0" name="Picture 7"/>
                      <p:cNvPicPr>
                        <a:picLocks noGrp="1"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43401" y="4408488"/>
                        <a:ext cx="1447800" cy="1249362"/>
                      </a:xfrm>
                      <a:prstGeom prst="rect">
                        <a:avLst/>
                      </a:prstGeom>
                      <a:noFill/>
                      <a:ln>
                        <a:noFill/>
                      </a:ln>
                      <a:effectLst/>
                      <a:extLst/>
                    </p:spPr>
                  </p:pic>
                </p:oleObj>
              </mc:Fallback>
            </mc:AlternateContent>
          </a:graphicData>
        </a:graphic>
      </p:graphicFrame>
      <p:sp>
        <p:nvSpPr>
          <p:cNvPr id="6" name="Slide Number Placeholder 5"/>
          <p:cNvSpPr>
            <a:spLocks noGrp="1"/>
          </p:cNvSpPr>
          <p:nvPr>
            <p:ph type="sldNum" sz="quarter" idx="12"/>
          </p:nvPr>
        </p:nvSpPr>
        <p:spPr/>
        <p:txBody>
          <a:bodyPr/>
          <a:lstStyle/>
          <a:p>
            <a:pPr>
              <a:defRPr/>
            </a:pPr>
            <a:fld id="{4CAB2AB4-371C-4C04-A1EE-BD4F52DD2D7C}" type="slidenum">
              <a:rPr lang="en-US" smtClean="0"/>
              <a:pPr>
                <a:defRPr/>
              </a:pPr>
              <a:t>30</a:t>
            </a:fld>
            <a:endParaRPr lang="en-US" dirty="0"/>
          </a:p>
        </p:txBody>
      </p:sp>
    </p:spTree>
    <p:custDataLst>
      <p:tags r:id="rId2"/>
    </p:custData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21"/>
          <p:cNvSpPr>
            <a:spLocks noGrp="1"/>
          </p:cNvSpPr>
          <p:nvPr>
            <p:ph type="sldNum" sz="quarter" idx="12"/>
          </p:nvPr>
        </p:nvSpPr>
        <p:spPr/>
        <p:txBody>
          <a:bodyPr/>
          <a:lstStyle/>
          <a:p>
            <a:pPr>
              <a:defRPr/>
            </a:pPr>
            <a:fld id="{FF62E2BB-BC86-403C-8741-D1A2B8CBB0AF}" type="slidenum">
              <a:rPr lang="en-US"/>
              <a:pPr>
                <a:defRPr/>
              </a:pPr>
              <a:t>31</a:t>
            </a:fld>
            <a:endParaRPr lang="en-US" dirty="0"/>
          </a:p>
        </p:txBody>
      </p:sp>
      <p:sp>
        <p:nvSpPr>
          <p:cNvPr id="215042" name="Rectangle 2"/>
          <p:cNvSpPr>
            <a:spLocks noGrp="1" noChangeArrowheads="1"/>
          </p:cNvSpPr>
          <p:nvPr>
            <p:ph type="title" idx="4294967295"/>
          </p:nvPr>
        </p:nvSpPr>
        <p:spPr>
          <a:xfrm>
            <a:off x="1992313" y="5867400"/>
            <a:ext cx="7151687" cy="838200"/>
          </a:xfrm>
        </p:spPr>
        <p:txBody>
          <a:bodyPr anchorCtr="1"/>
          <a:lstStyle/>
          <a:p>
            <a:pPr algn="ctr" fontAlgn="auto">
              <a:spcAft>
                <a:spcPts val="0"/>
              </a:spcAft>
              <a:defRPr/>
            </a:pPr>
            <a:r>
              <a:rPr lang="en-US" sz="2400" b="1" dirty="0">
                <a:solidFill>
                  <a:schemeClr val="tx1"/>
                </a:solidFill>
                <a:effectLst/>
                <a:latin typeface="Calibri" panose="020F0502020204030204" pitchFamily="34" charset="0"/>
              </a:rPr>
              <a:t>BREAKING THE CHAIN </a:t>
            </a:r>
            <a:r>
              <a:rPr lang="en-US" sz="2400" b="1" dirty="0" smtClean="0">
                <a:solidFill>
                  <a:schemeClr val="tx1"/>
                </a:solidFill>
                <a:effectLst/>
                <a:latin typeface="Calibri" panose="020F0502020204030204" pitchFamily="34" charset="0"/>
              </a:rPr>
              <a:t>OF INFECTION</a:t>
            </a:r>
            <a:endParaRPr lang="en-US" sz="2400" b="1" dirty="0">
              <a:solidFill>
                <a:schemeClr val="tx1"/>
              </a:solidFill>
              <a:effectLst/>
              <a:latin typeface="Calibri" panose="020F0502020204030204" pitchFamily="34" charset="0"/>
            </a:endParaRPr>
          </a:p>
        </p:txBody>
      </p:sp>
      <p:sp>
        <p:nvSpPr>
          <p:cNvPr id="39940" name="Oval 3"/>
          <p:cNvSpPr>
            <a:spLocks noChangeArrowheads="1"/>
          </p:cNvSpPr>
          <p:nvPr/>
        </p:nvSpPr>
        <p:spPr bwMode="auto">
          <a:xfrm>
            <a:off x="1143000" y="2057400"/>
            <a:ext cx="2684463" cy="1752600"/>
          </a:xfrm>
          <a:prstGeom prst="ellipse">
            <a:avLst/>
          </a:prstGeom>
          <a:noFill/>
          <a:ln w="9525">
            <a:solidFill>
              <a:srgbClr val="FF0000"/>
            </a:solidFill>
            <a:round/>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US"/>
          </a:p>
        </p:txBody>
      </p:sp>
      <p:sp>
        <p:nvSpPr>
          <p:cNvPr id="39941" name="Oval 4"/>
          <p:cNvSpPr>
            <a:spLocks noChangeArrowheads="1"/>
          </p:cNvSpPr>
          <p:nvPr/>
        </p:nvSpPr>
        <p:spPr bwMode="auto">
          <a:xfrm>
            <a:off x="6196013" y="2057400"/>
            <a:ext cx="2532062" cy="1828800"/>
          </a:xfrm>
          <a:prstGeom prst="ellipse">
            <a:avLst/>
          </a:prstGeom>
          <a:noFill/>
          <a:ln w="9525">
            <a:solidFill>
              <a:srgbClr val="FF0000"/>
            </a:solidFill>
            <a:round/>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US"/>
          </a:p>
        </p:txBody>
      </p:sp>
      <p:sp>
        <p:nvSpPr>
          <p:cNvPr id="39942" name="Oval 5"/>
          <p:cNvSpPr>
            <a:spLocks noChangeArrowheads="1"/>
          </p:cNvSpPr>
          <p:nvPr/>
        </p:nvSpPr>
        <p:spPr bwMode="auto">
          <a:xfrm>
            <a:off x="3657600" y="4114800"/>
            <a:ext cx="2533650" cy="1752600"/>
          </a:xfrm>
          <a:prstGeom prst="ellipse">
            <a:avLst/>
          </a:prstGeom>
          <a:noFill/>
          <a:ln w="9525">
            <a:solidFill>
              <a:srgbClr val="FF0000"/>
            </a:solidFill>
            <a:round/>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lnSpc>
                <a:spcPct val="90000"/>
              </a:lnSpc>
              <a:spcBef>
                <a:spcPct val="20000"/>
              </a:spcBef>
              <a:buFontTx/>
              <a:buChar char="•"/>
            </a:pPr>
            <a:endParaRPr lang="en-US" sz="2800" b="1">
              <a:solidFill>
                <a:srgbClr val="FF0000"/>
              </a:solidFill>
              <a:latin typeface="Times New Roman" pitchFamily="18" charset="0"/>
            </a:endParaRPr>
          </a:p>
        </p:txBody>
      </p:sp>
      <p:sp>
        <p:nvSpPr>
          <p:cNvPr id="39943" name="Oval 6"/>
          <p:cNvSpPr>
            <a:spLocks noChangeArrowheads="1"/>
          </p:cNvSpPr>
          <p:nvPr/>
        </p:nvSpPr>
        <p:spPr bwMode="auto">
          <a:xfrm>
            <a:off x="1219200" y="3810000"/>
            <a:ext cx="2532063" cy="1895475"/>
          </a:xfrm>
          <a:prstGeom prst="ellipse">
            <a:avLst/>
          </a:prstGeom>
          <a:noFill/>
          <a:ln w="9525">
            <a:solidFill>
              <a:srgbClr val="FF0000"/>
            </a:solidFill>
            <a:round/>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US"/>
          </a:p>
        </p:txBody>
      </p:sp>
      <p:sp>
        <p:nvSpPr>
          <p:cNvPr id="39944" name="Oval 7"/>
          <p:cNvSpPr>
            <a:spLocks noChangeArrowheads="1"/>
          </p:cNvSpPr>
          <p:nvPr/>
        </p:nvSpPr>
        <p:spPr bwMode="auto">
          <a:xfrm>
            <a:off x="6196013" y="3743325"/>
            <a:ext cx="2532062" cy="2200275"/>
          </a:xfrm>
          <a:prstGeom prst="ellipse">
            <a:avLst/>
          </a:prstGeom>
          <a:noFill/>
          <a:ln w="9525">
            <a:solidFill>
              <a:srgbClr val="FF0000"/>
            </a:solidFill>
            <a:round/>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US"/>
          </a:p>
        </p:txBody>
      </p:sp>
      <p:sp>
        <p:nvSpPr>
          <p:cNvPr id="39945" name="Oval 8"/>
          <p:cNvSpPr>
            <a:spLocks noChangeArrowheads="1"/>
          </p:cNvSpPr>
          <p:nvPr/>
        </p:nvSpPr>
        <p:spPr bwMode="auto">
          <a:xfrm>
            <a:off x="3429000" y="1219200"/>
            <a:ext cx="2838450" cy="1806575"/>
          </a:xfrm>
          <a:prstGeom prst="ellipse">
            <a:avLst/>
          </a:prstGeom>
          <a:noFill/>
          <a:ln w="9525">
            <a:solidFill>
              <a:srgbClr val="FF0000"/>
            </a:solidFill>
            <a:round/>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eaLnBrk="0" hangingPunct="0"/>
            <a:endParaRPr lang="en-US"/>
          </a:p>
        </p:txBody>
      </p:sp>
      <p:sp>
        <p:nvSpPr>
          <p:cNvPr id="39946" name="Oval 9"/>
          <p:cNvSpPr>
            <a:spLocks noChangeArrowheads="1"/>
          </p:cNvSpPr>
          <p:nvPr/>
        </p:nvSpPr>
        <p:spPr bwMode="auto">
          <a:xfrm>
            <a:off x="3765550" y="1344613"/>
            <a:ext cx="2411413" cy="1344612"/>
          </a:xfrm>
          <a:prstGeom prst="ellipse">
            <a:avLst/>
          </a:prstGeom>
          <a:noFill/>
          <a:ln w="9525">
            <a:noFill/>
            <a:round/>
            <a:headEnd/>
            <a:tailEnd/>
          </a:ln>
        </p:spPr>
        <p:txBody>
          <a:bodyPr wrap="none" lIns="82058" tIns="41029" rIns="82058" bIns="41029" anchor="ctr"/>
          <a:lstStyle/>
          <a:p>
            <a:pPr algn="ctr" defTabSz="820738"/>
            <a:r>
              <a:rPr lang="en-US" sz="2000" b="1">
                <a:latin typeface="Univers"/>
              </a:rPr>
              <a:t>Infectious Agent</a:t>
            </a:r>
          </a:p>
        </p:txBody>
      </p:sp>
      <p:sp>
        <p:nvSpPr>
          <p:cNvPr id="39947" name="Oval 10"/>
          <p:cNvSpPr>
            <a:spLocks noChangeArrowheads="1"/>
          </p:cNvSpPr>
          <p:nvPr/>
        </p:nvSpPr>
        <p:spPr bwMode="auto">
          <a:xfrm>
            <a:off x="3711575" y="4191000"/>
            <a:ext cx="2232025" cy="1447800"/>
          </a:xfrm>
          <a:prstGeom prst="ellipse">
            <a:avLst/>
          </a:prstGeom>
          <a:noFill/>
          <a:ln w="9525">
            <a:noFill/>
            <a:round/>
            <a:headEnd/>
            <a:tailEnd/>
          </a:ln>
        </p:spPr>
        <p:txBody>
          <a:bodyPr wrap="none" lIns="82058" tIns="41029" rIns="82058" bIns="41029" anchor="ctr"/>
          <a:lstStyle/>
          <a:p>
            <a:pPr algn="ctr" defTabSz="820738"/>
            <a:r>
              <a:rPr lang="en-US" sz="2000" b="1">
                <a:latin typeface="Univers"/>
              </a:rPr>
              <a:t>Means of</a:t>
            </a:r>
          </a:p>
          <a:p>
            <a:pPr algn="ctr" defTabSz="820738"/>
            <a:r>
              <a:rPr lang="en-US" sz="2000" b="1">
                <a:latin typeface="Univers"/>
              </a:rPr>
              <a:t>Transmission</a:t>
            </a:r>
          </a:p>
          <a:p>
            <a:pPr algn="ctr" defTabSz="820738"/>
            <a:r>
              <a:rPr lang="en-US" sz="1600" i="1">
                <a:latin typeface="Univers"/>
              </a:rPr>
              <a:t>(How Infectious</a:t>
            </a:r>
          </a:p>
          <a:p>
            <a:pPr algn="ctr" defTabSz="820738"/>
            <a:r>
              <a:rPr lang="en-US" sz="1600" i="1">
                <a:latin typeface="Univers"/>
              </a:rPr>
              <a:t>Agent Travels)</a:t>
            </a:r>
          </a:p>
        </p:txBody>
      </p:sp>
      <p:sp>
        <p:nvSpPr>
          <p:cNvPr id="39948" name="Oval 11"/>
          <p:cNvSpPr>
            <a:spLocks noChangeArrowheads="1"/>
          </p:cNvSpPr>
          <p:nvPr/>
        </p:nvSpPr>
        <p:spPr bwMode="auto">
          <a:xfrm>
            <a:off x="6191251" y="2420938"/>
            <a:ext cx="2343150" cy="1008405"/>
          </a:xfrm>
          <a:prstGeom prst="ellipse">
            <a:avLst/>
          </a:prstGeom>
          <a:noFill/>
          <a:ln w="9525">
            <a:noFill/>
            <a:round/>
            <a:headEnd/>
            <a:tailEnd/>
          </a:ln>
        </p:spPr>
        <p:txBody>
          <a:bodyPr wrap="none" lIns="82058" tIns="41029" rIns="82058" bIns="41029" anchor="ctr"/>
          <a:lstStyle/>
          <a:p>
            <a:pPr algn="ctr" defTabSz="820738"/>
            <a:r>
              <a:rPr lang="en-US" sz="2000" b="1" dirty="0">
                <a:latin typeface="Univers"/>
              </a:rPr>
              <a:t>Reservoirs</a:t>
            </a:r>
          </a:p>
          <a:p>
            <a:pPr algn="ctr" defTabSz="820738"/>
            <a:r>
              <a:rPr lang="en-US" sz="1600" i="1" dirty="0">
                <a:latin typeface="Univers"/>
              </a:rPr>
              <a:t>(Host of Infectious Agent)</a:t>
            </a:r>
          </a:p>
        </p:txBody>
      </p:sp>
      <p:sp>
        <p:nvSpPr>
          <p:cNvPr id="39949" name="Oval 12"/>
          <p:cNvSpPr>
            <a:spLocks noChangeArrowheads="1"/>
          </p:cNvSpPr>
          <p:nvPr/>
        </p:nvSpPr>
        <p:spPr bwMode="auto">
          <a:xfrm>
            <a:off x="6284913" y="4267200"/>
            <a:ext cx="2411412" cy="1344613"/>
          </a:xfrm>
          <a:prstGeom prst="ellipse">
            <a:avLst/>
          </a:prstGeom>
          <a:noFill/>
          <a:ln w="9525">
            <a:noFill/>
            <a:round/>
            <a:headEnd/>
            <a:tailEnd/>
          </a:ln>
        </p:spPr>
        <p:txBody>
          <a:bodyPr wrap="none" lIns="82058" tIns="41029" rIns="82058" bIns="41029" anchor="ctr"/>
          <a:lstStyle/>
          <a:p>
            <a:pPr algn="ctr" defTabSz="820738"/>
            <a:r>
              <a:rPr lang="en-US" sz="2000" b="1">
                <a:latin typeface="Univers"/>
              </a:rPr>
              <a:t>Portal of Exit</a:t>
            </a:r>
          </a:p>
          <a:p>
            <a:pPr algn="ctr" defTabSz="820738"/>
            <a:r>
              <a:rPr lang="en-US" sz="1600" i="1">
                <a:latin typeface="Univers"/>
              </a:rPr>
              <a:t>(How Infectious</a:t>
            </a:r>
          </a:p>
          <a:p>
            <a:pPr algn="ctr" defTabSz="820738"/>
            <a:r>
              <a:rPr lang="en-US" sz="1600" i="1">
                <a:latin typeface="Univers"/>
              </a:rPr>
              <a:t>Agent Leaves</a:t>
            </a:r>
          </a:p>
          <a:p>
            <a:pPr algn="ctr" defTabSz="820738"/>
            <a:r>
              <a:rPr lang="en-US" sz="1600" i="1">
                <a:latin typeface="Univers"/>
              </a:rPr>
              <a:t>Host)</a:t>
            </a:r>
          </a:p>
        </p:txBody>
      </p:sp>
      <p:sp>
        <p:nvSpPr>
          <p:cNvPr id="39950" name="Oval 13"/>
          <p:cNvSpPr>
            <a:spLocks noChangeArrowheads="1"/>
          </p:cNvSpPr>
          <p:nvPr/>
        </p:nvSpPr>
        <p:spPr bwMode="auto">
          <a:xfrm>
            <a:off x="1103313" y="4191000"/>
            <a:ext cx="2409825" cy="1344613"/>
          </a:xfrm>
          <a:prstGeom prst="ellipse">
            <a:avLst/>
          </a:prstGeom>
          <a:noFill/>
          <a:ln w="9525">
            <a:noFill/>
            <a:round/>
            <a:headEnd/>
            <a:tailEnd/>
          </a:ln>
        </p:spPr>
        <p:txBody>
          <a:bodyPr wrap="none" lIns="82058" tIns="41029" rIns="82058" bIns="41029" anchor="ctr"/>
          <a:lstStyle/>
          <a:p>
            <a:pPr algn="ctr" defTabSz="820738"/>
            <a:r>
              <a:rPr lang="en-US" sz="2000" b="1">
                <a:solidFill>
                  <a:schemeClr val="bg1"/>
                </a:solidFill>
                <a:latin typeface="Univers"/>
              </a:rPr>
              <a:t>P          </a:t>
            </a:r>
          </a:p>
          <a:p>
            <a:pPr algn="ctr" defTabSz="820738"/>
            <a:r>
              <a:rPr lang="en-US" sz="2000" b="1">
                <a:solidFill>
                  <a:schemeClr val="bg1"/>
                </a:solidFill>
                <a:latin typeface="Univers"/>
              </a:rPr>
              <a:t>     </a:t>
            </a:r>
            <a:r>
              <a:rPr lang="en-US" sz="2000" b="1">
                <a:latin typeface="Univers"/>
              </a:rPr>
              <a:t>Portal of Entry</a:t>
            </a:r>
          </a:p>
          <a:p>
            <a:pPr algn="ctr" defTabSz="820738"/>
            <a:r>
              <a:rPr lang="en-US" sz="1600" i="1">
                <a:latin typeface="Univers"/>
              </a:rPr>
              <a:t>(How Infectious</a:t>
            </a:r>
          </a:p>
          <a:p>
            <a:pPr algn="ctr" defTabSz="820738"/>
            <a:r>
              <a:rPr lang="en-US" sz="1600" i="1">
                <a:latin typeface="Univers"/>
              </a:rPr>
              <a:t>Agent Enters the </a:t>
            </a:r>
          </a:p>
          <a:p>
            <a:pPr algn="ctr" defTabSz="820738"/>
            <a:r>
              <a:rPr lang="en-US" sz="1600" i="1">
                <a:latin typeface="Univers"/>
              </a:rPr>
              <a:t>Host)</a:t>
            </a:r>
          </a:p>
          <a:p>
            <a:pPr algn="ctr" defTabSz="820738"/>
            <a:endParaRPr lang="en-US" sz="2000" b="1" i="1">
              <a:latin typeface="Univers"/>
            </a:endParaRPr>
          </a:p>
        </p:txBody>
      </p:sp>
      <p:sp>
        <p:nvSpPr>
          <p:cNvPr id="39951" name="Oval 14"/>
          <p:cNvSpPr>
            <a:spLocks noChangeArrowheads="1"/>
          </p:cNvSpPr>
          <p:nvPr/>
        </p:nvSpPr>
        <p:spPr bwMode="auto">
          <a:xfrm>
            <a:off x="1141413" y="2362200"/>
            <a:ext cx="2297112" cy="1344613"/>
          </a:xfrm>
          <a:prstGeom prst="ellipse">
            <a:avLst/>
          </a:prstGeom>
          <a:noFill/>
          <a:ln w="9525">
            <a:noFill/>
            <a:round/>
            <a:headEnd/>
            <a:tailEnd/>
          </a:ln>
        </p:spPr>
        <p:txBody>
          <a:bodyPr wrap="none" lIns="82058" tIns="41029" rIns="82058" bIns="41029" anchor="ctr"/>
          <a:lstStyle/>
          <a:p>
            <a:pPr algn="ctr" defTabSz="820738"/>
            <a:r>
              <a:rPr lang="en-US" sz="2000" b="1">
                <a:latin typeface="Univers"/>
              </a:rPr>
              <a:t>Susceptible Host</a:t>
            </a:r>
          </a:p>
          <a:p>
            <a:pPr algn="ctr" defTabSz="820738"/>
            <a:r>
              <a:rPr lang="en-US" sz="1600" i="1">
                <a:latin typeface="Univers"/>
              </a:rPr>
              <a:t>(Person Likely To</a:t>
            </a:r>
          </a:p>
          <a:p>
            <a:pPr algn="ctr" defTabSz="820738"/>
            <a:r>
              <a:rPr lang="en-US" sz="1600" i="1">
                <a:latin typeface="Univers"/>
              </a:rPr>
              <a:t>Get The Disease)</a:t>
            </a:r>
          </a:p>
        </p:txBody>
      </p:sp>
      <p:sp>
        <p:nvSpPr>
          <p:cNvPr id="39952" name="Freeform 15"/>
          <p:cNvSpPr>
            <a:spLocks/>
          </p:cNvSpPr>
          <p:nvPr/>
        </p:nvSpPr>
        <p:spPr bwMode="auto">
          <a:xfrm rot="3361530">
            <a:off x="5992812" y="1452563"/>
            <a:ext cx="874713" cy="585788"/>
          </a:xfrm>
          <a:custGeom>
            <a:avLst/>
            <a:gdLst>
              <a:gd name="T0" fmla="*/ 2147483647 w 3744"/>
              <a:gd name="T1" fmla="*/ 2147483647 h 2430"/>
              <a:gd name="T2" fmla="*/ 2147483647 w 3744"/>
              <a:gd name="T3" fmla="*/ 0 h 2430"/>
              <a:gd name="T4" fmla="*/ 2147483647 w 3744"/>
              <a:gd name="T5" fmla="*/ 2147483647 h 2430"/>
              <a:gd name="T6" fmla="*/ 2147483647 w 3744"/>
              <a:gd name="T7" fmla="*/ 2147483647 h 2430"/>
              <a:gd name="T8" fmla="*/ 2147483647 w 3744"/>
              <a:gd name="T9" fmla="*/ 2147483647 h 2430"/>
              <a:gd name="T10" fmla="*/ 2147483647 w 3744"/>
              <a:gd name="T11" fmla="*/ 2147483647 h 2430"/>
              <a:gd name="T12" fmla="*/ 2147483647 w 3744"/>
              <a:gd name="T13" fmla="*/ 2147483647 h 2430"/>
              <a:gd name="T14" fmla="*/ 2147483647 w 3744"/>
              <a:gd name="T15" fmla="*/ 2147483647 h 2430"/>
              <a:gd name="T16" fmla="*/ 2147483647 w 3744"/>
              <a:gd name="T17" fmla="*/ 2147483647 h 2430"/>
              <a:gd name="T18" fmla="*/ 2147483647 w 3744"/>
              <a:gd name="T19" fmla="*/ 2147483647 h 2430"/>
              <a:gd name="T20" fmla="*/ 2147483647 w 3744"/>
              <a:gd name="T21" fmla="*/ 2147483647 h 2430"/>
              <a:gd name="T22" fmla="*/ 2147483647 w 3744"/>
              <a:gd name="T23" fmla="*/ 2147483647 h 2430"/>
              <a:gd name="T24" fmla="*/ 2147483647 w 3744"/>
              <a:gd name="T25" fmla="*/ 2147483647 h 2430"/>
              <a:gd name="T26" fmla="*/ 2147483647 w 3744"/>
              <a:gd name="T27" fmla="*/ 2147483647 h 2430"/>
              <a:gd name="T28" fmla="*/ 2147483647 w 3744"/>
              <a:gd name="T29" fmla="*/ 2147483647 h 2430"/>
              <a:gd name="T30" fmla="*/ 2147483647 w 3744"/>
              <a:gd name="T31" fmla="*/ 2147483647 h 2430"/>
              <a:gd name="T32" fmla="*/ 2147483647 w 3744"/>
              <a:gd name="T33" fmla="*/ 2147483647 h 2430"/>
              <a:gd name="T34" fmla="*/ 2147483647 w 3744"/>
              <a:gd name="T35" fmla="*/ 2147483647 h 2430"/>
              <a:gd name="T36" fmla="*/ 0 w 3744"/>
              <a:gd name="T37" fmla="*/ 2147483647 h 2430"/>
              <a:gd name="T38" fmla="*/ 2147483647 w 3744"/>
              <a:gd name="T39" fmla="*/ 2147483647 h 2430"/>
              <a:gd name="T40" fmla="*/ 2147483647 w 3744"/>
              <a:gd name="T41" fmla="*/ 2147483647 h 2430"/>
              <a:gd name="T42" fmla="*/ 2147483647 w 3744"/>
              <a:gd name="T43" fmla="*/ 2147483647 h 2430"/>
              <a:gd name="T44" fmla="*/ 2147483647 w 3744"/>
              <a:gd name="T45" fmla="*/ 2147483647 h 2430"/>
              <a:gd name="T46" fmla="*/ 2147483647 w 3744"/>
              <a:gd name="T47" fmla="*/ 2147483647 h 2430"/>
              <a:gd name="T48" fmla="*/ 2147483647 w 3744"/>
              <a:gd name="T49" fmla="*/ 2147483647 h 2430"/>
              <a:gd name="T50" fmla="*/ 2147483647 w 3744"/>
              <a:gd name="T51" fmla="*/ 2147483647 h 2430"/>
              <a:gd name="T52" fmla="*/ 2147483647 w 3744"/>
              <a:gd name="T53" fmla="*/ 2147483647 h 2430"/>
              <a:gd name="T54" fmla="*/ 2147483647 w 3744"/>
              <a:gd name="T55" fmla="*/ 2147483647 h 2430"/>
              <a:gd name="T56" fmla="*/ 2147483647 w 3744"/>
              <a:gd name="T57" fmla="*/ 2147483647 h 2430"/>
              <a:gd name="T58" fmla="*/ 2147483647 w 3744"/>
              <a:gd name="T59" fmla="*/ 2147483647 h 2430"/>
              <a:gd name="T60" fmla="*/ 2147483647 w 3744"/>
              <a:gd name="T61" fmla="*/ 2147483647 h 2430"/>
              <a:gd name="T62" fmla="*/ 2147483647 w 3744"/>
              <a:gd name="T63" fmla="*/ 2147483647 h 2430"/>
              <a:gd name="T64" fmla="*/ 2147483647 w 3744"/>
              <a:gd name="T65" fmla="*/ 2147483647 h 2430"/>
              <a:gd name="T66" fmla="*/ 2147483647 w 3744"/>
              <a:gd name="T67" fmla="*/ 2147483647 h 2430"/>
              <a:gd name="T68" fmla="*/ 2147483647 w 3744"/>
              <a:gd name="T69" fmla="*/ 2147483647 h 24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744"/>
              <a:gd name="T106" fmla="*/ 0 h 2430"/>
              <a:gd name="T107" fmla="*/ 3744 w 3744"/>
              <a:gd name="T108" fmla="*/ 2430 h 24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744" h="2430">
                <a:moveTo>
                  <a:pt x="2580" y="1588"/>
                </a:moveTo>
                <a:lnTo>
                  <a:pt x="2580" y="1941"/>
                </a:lnTo>
                <a:lnTo>
                  <a:pt x="3744" y="1011"/>
                </a:lnTo>
                <a:lnTo>
                  <a:pt x="2581" y="0"/>
                </a:lnTo>
                <a:lnTo>
                  <a:pt x="2581" y="343"/>
                </a:lnTo>
                <a:lnTo>
                  <a:pt x="2460" y="355"/>
                </a:lnTo>
                <a:lnTo>
                  <a:pt x="2342" y="371"/>
                </a:lnTo>
                <a:lnTo>
                  <a:pt x="2227" y="391"/>
                </a:lnTo>
                <a:lnTo>
                  <a:pt x="2115" y="415"/>
                </a:lnTo>
                <a:lnTo>
                  <a:pt x="2006" y="444"/>
                </a:lnTo>
                <a:lnTo>
                  <a:pt x="1902" y="476"/>
                </a:lnTo>
                <a:lnTo>
                  <a:pt x="1798" y="513"/>
                </a:lnTo>
                <a:lnTo>
                  <a:pt x="1698" y="552"/>
                </a:lnTo>
                <a:lnTo>
                  <a:pt x="1602" y="596"/>
                </a:lnTo>
                <a:lnTo>
                  <a:pt x="1508" y="643"/>
                </a:lnTo>
                <a:lnTo>
                  <a:pt x="1416" y="694"/>
                </a:lnTo>
                <a:lnTo>
                  <a:pt x="1327" y="748"/>
                </a:lnTo>
                <a:lnTo>
                  <a:pt x="1241" y="807"/>
                </a:lnTo>
                <a:lnTo>
                  <a:pt x="1157" y="867"/>
                </a:lnTo>
                <a:lnTo>
                  <a:pt x="1075" y="932"/>
                </a:lnTo>
                <a:lnTo>
                  <a:pt x="996" y="998"/>
                </a:lnTo>
                <a:lnTo>
                  <a:pt x="919" y="1069"/>
                </a:lnTo>
                <a:lnTo>
                  <a:pt x="845" y="1142"/>
                </a:lnTo>
                <a:lnTo>
                  <a:pt x="773" y="1218"/>
                </a:lnTo>
                <a:lnTo>
                  <a:pt x="702" y="1297"/>
                </a:lnTo>
                <a:lnTo>
                  <a:pt x="634" y="1379"/>
                </a:lnTo>
                <a:lnTo>
                  <a:pt x="568" y="1463"/>
                </a:lnTo>
                <a:lnTo>
                  <a:pt x="504" y="1549"/>
                </a:lnTo>
                <a:lnTo>
                  <a:pt x="441" y="1639"/>
                </a:lnTo>
                <a:lnTo>
                  <a:pt x="381" y="1730"/>
                </a:lnTo>
                <a:lnTo>
                  <a:pt x="322" y="1824"/>
                </a:lnTo>
                <a:lnTo>
                  <a:pt x="265" y="1921"/>
                </a:lnTo>
                <a:lnTo>
                  <a:pt x="209" y="2018"/>
                </a:lnTo>
                <a:lnTo>
                  <a:pt x="154" y="2118"/>
                </a:lnTo>
                <a:lnTo>
                  <a:pt x="101" y="2220"/>
                </a:lnTo>
                <a:lnTo>
                  <a:pt x="50" y="2324"/>
                </a:lnTo>
                <a:lnTo>
                  <a:pt x="0" y="2430"/>
                </a:lnTo>
                <a:lnTo>
                  <a:pt x="70" y="2360"/>
                </a:lnTo>
                <a:lnTo>
                  <a:pt x="139" y="2293"/>
                </a:lnTo>
                <a:lnTo>
                  <a:pt x="210" y="2228"/>
                </a:lnTo>
                <a:lnTo>
                  <a:pt x="281" y="2167"/>
                </a:lnTo>
                <a:lnTo>
                  <a:pt x="352" y="2106"/>
                </a:lnTo>
                <a:lnTo>
                  <a:pt x="424" y="2051"/>
                </a:lnTo>
                <a:lnTo>
                  <a:pt x="496" y="1996"/>
                </a:lnTo>
                <a:lnTo>
                  <a:pt x="569" y="1945"/>
                </a:lnTo>
                <a:lnTo>
                  <a:pt x="642" y="1896"/>
                </a:lnTo>
                <a:lnTo>
                  <a:pt x="716" y="1851"/>
                </a:lnTo>
                <a:lnTo>
                  <a:pt x="791" y="1808"/>
                </a:lnTo>
                <a:lnTo>
                  <a:pt x="866" y="1767"/>
                </a:lnTo>
                <a:lnTo>
                  <a:pt x="942" y="1730"/>
                </a:lnTo>
                <a:lnTo>
                  <a:pt x="1018" y="1697"/>
                </a:lnTo>
                <a:lnTo>
                  <a:pt x="1096" y="1665"/>
                </a:lnTo>
                <a:lnTo>
                  <a:pt x="1175" y="1636"/>
                </a:lnTo>
                <a:lnTo>
                  <a:pt x="1254" y="1611"/>
                </a:lnTo>
                <a:lnTo>
                  <a:pt x="1334" y="1588"/>
                </a:lnTo>
                <a:lnTo>
                  <a:pt x="1415" y="1568"/>
                </a:lnTo>
                <a:lnTo>
                  <a:pt x="1498" y="1552"/>
                </a:lnTo>
                <a:lnTo>
                  <a:pt x="1581" y="1538"/>
                </a:lnTo>
                <a:lnTo>
                  <a:pt x="1666" y="1526"/>
                </a:lnTo>
                <a:lnTo>
                  <a:pt x="1751" y="1519"/>
                </a:lnTo>
                <a:lnTo>
                  <a:pt x="1838" y="1514"/>
                </a:lnTo>
                <a:lnTo>
                  <a:pt x="1926" y="1512"/>
                </a:lnTo>
                <a:lnTo>
                  <a:pt x="2015" y="1513"/>
                </a:lnTo>
                <a:lnTo>
                  <a:pt x="2106" y="1518"/>
                </a:lnTo>
                <a:lnTo>
                  <a:pt x="2198" y="1526"/>
                </a:lnTo>
                <a:lnTo>
                  <a:pt x="2291" y="1536"/>
                </a:lnTo>
                <a:lnTo>
                  <a:pt x="2386" y="1550"/>
                </a:lnTo>
                <a:lnTo>
                  <a:pt x="2482" y="1568"/>
                </a:lnTo>
                <a:lnTo>
                  <a:pt x="2580" y="1588"/>
                </a:lnTo>
              </a:path>
            </a:pathLst>
          </a:custGeom>
          <a:solidFill>
            <a:srgbClr val="FFFF99"/>
          </a:solidFill>
          <a:ln w="0">
            <a:solidFill>
              <a:srgbClr val="000000"/>
            </a:solidFill>
            <a:round/>
            <a:headEnd/>
            <a:tailEnd/>
          </a:ln>
        </p:spPr>
        <p:txBody>
          <a:bodyPr/>
          <a:lstStyle/>
          <a:p>
            <a:endParaRPr lang="en-US"/>
          </a:p>
        </p:txBody>
      </p:sp>
      <p:sp>
        <p:nvSpPr>
          <p:cNvPr id="39953" name="Freeform 16"/>
          <p:cNvSpPr>
            <a:spLocks/>
          </p:cNvSpPr>
          <p:nvPr/>
        </p:nvSpPr>
        <p:spPr bwMode="auto">
          <a:xfrm rot="10701414">
            <a:off x="5799138" y="5343525"/>
            <a:ext cx="676275" cy="566738"/>
          </a:xfrm>
          <a:custGeom>
            <a:avLst/>
            <a:gdLst>
              <a:gd name="T0" fmla="*/ 2147483647 w 3744"/>
              <a:gd name="T1" fmla="*/ 2147483647 h 2430"/>
              <a:gd name="T2" fmla="*/ 2147483647 w 3744"/>
              <a:gd name="T3" fmla="*/ 0 h 2430"/>
              <a:gd name="T4" fmla="*/ 2147483647 w 3744"/>
              <a:gd name="T5" fmla="*/ 2147483647 h 2430"/>
              <a:gd name="T6" fmla="*/ 2147483647 w 3744"/>
              <a:gd name="T7" fmla="*/ 2147483647 h 2430"/>
              <a:gd name="T8" fmla="*/ 2147483647 w 3744"/>
              <a:gd name="T9" fmla="*/ 2147483647 h 2430"/>
              <a:gd name="T10" fmla="*/ 2147483647 w 3744"/>
              <a:gd name="T11" fmla="*/ 2147483647 h 2430"/>
              <a:gd name="T12" fmla="*/ 2147483647 w 3744"/>
              <a:gd name="T13" fmla="*/ 2147483647 h 2430"/>
              <a:gd name="T14" fmla="*/ 2147483647 w 3744"/>
              <a:gd name="T15" fmla="*/ 2147483647 h 2430"/>
              <a:gd name="T16" fmla="*/ 2147483647 w 3744"/>
              <a:gd name="T17" fmla="*/ 2147483647 h 2430"/>
              <a:gd name="T18" fmla="*/ 2147483647 w 3744"/>
              <a:gd name="T19" fmla="*/ 2147483647 h 2430"/>
              <a:gd name="T20" fmla="*/ 2147483647 w 3744"/>
              <a:gd name="T21" fmla="*/ 2147483647 h 2430"/>
              <a:gd name="T22" fmla="*/ 2147483647 w 3744"/>
              <a:gd name="T23" fmla="*/ 2147483647 h 2430"/>
              <a:gd name="T24" fmla="*/ 2147483647 w 3744"/>
              <a:gd name="T25" fmla="*/ 2147483647 h 2430"/>
              <a:gd name="T26" fmla="*/ 2147483647 w 3744"/>
              <a:gd name="T27" fmla="*/ 2147483647 h 2430"/>
              <a:gd name="T28" fmla="*/ 2147483647 w 3744"/>
              <a:gd name="T29" fmla="*/ 2147483647 h 2430"/>
              <a:gd name="T30" fmla="*/ 2147483647 w 3744"/>
              <a:gd name="T31" fmla="*/ 2147483647 h 2430"/>
              <a:gd name="T32" fmla="*/ 2147483647 w 3744"/>
              <a:gd name="T33" fmla="*/ 2147483647 h 2430"/>
              <a:gd name="T34" fmla="*/ 2147483647 w 3744"/>
              <a:gd name="T35" fmla="*/ 2147483647 h 2430"/>
              <a:gd name="T36" fmla="*/ 0 w 3744"/>
              <a:gd name="T37" fmla="*/ 2147483647 h 2430"/>
              <a:gd name="T38" fmla="*/ 2147483647 w 3744"/>
              <a:gd name="T39" fmla="*/ 2147483647 h 2430"/>
              <a:gd name="T40" fmla="*/ 2147483647 w 3744"/>
              <a:gd name="T41" fmla="*/ 2147483647 h 2430"/>
              <a:gd name="T42" fmla="*/ 2147483647 w 3744"/>
              <a:gd name="T43" fmla="*/ 2147483647 h 2430"/>
              <a:gd name="T44" fmla="*/ 2147483647 w 3744"/>
              <a:gd name="T45" fmla="*/ 2147483647 h 2430"/>
              <a:gd name="T46" fmla="*/ 2147483647 w 3744"/>
              <a:gd name="T47" fmla="*/ 2147483647 h 2430"/>
              <a:gd name="T48" fmla="*/ 2147483647 w 3744"/>
              <a:gd name="T49" fmla="*/ 2147483647 h 2430"/>
              <a:gd name="T50" fmla="*/ 2147483647 w 3744"/>
              <a:gd name="T51" fmla="*/ 2147483647 h 2430"/>
              <a:gd name="T52" fmla="*/ 2147483647 w 3744"/>
              <a:gd name="T53" fmla="*/ 2147483647 h 2430"/>
              <a:gd name="T54" fmla="*/ 2147483647 w 3744"/>
              <a:gd name="T55" fmla="*/ 2147483647 h 2430"/>
              <a:gd name="T56" fmla="*/ 2147483647 w 3744"/>
              <a:gd name="T57" fmla="*/ 2147483647 h 2430"/>
              <a:gd name="T58" fmla="*/ 2147483647 w 3744"/>
              <a:gd name="T59" fmla="*/ 2147483647 h 2430"/>
              <a:gd name="T60" fmla="*/ 2147483647 w 3744"/>
              <a:gd name="T61" fmla="*/ 2147483647 h 2430"/>
              <a:gd name="T62" fmla="*/ 2147483647 w 3744"/>
              <a:gd name="T63" fmla="*/ 2147483647 h 2430"/>
              <a:gd name="T64" fmla="*/ 2147483647 w 3744"/>
              <a:gd name="T65" fmla="*/ 2147483647 h 2430"/>
              <a:gd name="T66" fmla="*/ 2147483647 w 3744"/>
              <a:gd name="T67" fmla="*/ 2147483647 h 2430"/>
              <a:gd name="T68" fmla="*/ 2147483647 w 3744"/>
              <a:gd name="T69" fmla="*/ 2147483647 h 24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744"/>
              <a:gd name="T106" fmla="*/ 0 h 2430"/>
              <a:gd name="T107" fmla="*/ 3744 w 3744"/>
              <a:gd name="T108" fmla="*/ 2430 h 24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744" h="2430">
                <a:moveTo>
                  <a:pt x="2580" y="1588"/>
                </a:moveTo>
                <a:lnTo>
                  <a:pt x="2580" y="1941"/>
                </a:lnTo>
                <a:lnTo>
                  <a:pt x="3744" y="1011"/>
                </a:lnTo>
                <a:lnTo>
                  <a:pt x="2581" y="0"/>
                </a:lnTo>
                <a:lnTo>
                  <a:pt x="2581" y="343"/>
                </a:lnTo>
                <a:lnTo>
                  <a:pt x="2460" y="355"/>
                </a:lnTo>
                <a:lnTo>
                  <a:pt x="2342" y="371"/>
                </a:lnTo>
                <a:lnTo>
                  <a:pt x="2227" y="391"/>
                </a:lnTo>
                <a:lnTo>
                  <a:pt x="2115" y="415"/>
                </a:lnTo>
                <a:lnTo>
                  <a:pt x="2006" y="444"/>
                </a:lnTo>
                <a:lnTo>
                  <a:pt x="1902" y="476"/>
                </a:lnTo>
                <a:lnTo>
                  <a:pt x="1798" y="513"/>
                </a:lnTo>
                <a:lnTo>
                  <a:pt x="1698" y="552"/>
                </a:lnTo>
                <a:lnTo>
                  <a:pt x="1602" y="596"/>
                </a:lnTo>
                <a:lnTo>
                  <a:pt x="1508" y="643"/>
                </a:lnTo>
                <a:lnTo>
                  <a:pt x="1416" y="694"/>
                </a:lnTo>
                <a:lnTo>
                  <a:pt x="1327" y="748"/>
                </a:lnTo>
                <a:lnTo>
                  <a:pt x="1241" y="807"/>
                </a:lnTo>
                <a:lnTo>
                  <a:pt x="1157" y="867"/>
                </a:lnTo>
                <a:lnTo>
                  <a:pt x="1075" y="932"/>
                </a:lnTo>
                <a:lnTo>
                  <a:pt x="996" y="998"/>
                </a:lnTo>
                <a:lnTo>
                  <a:pt x="919" y="1069"/>
                </a:lnTo>
                <a:lnTo>
                  <a:pt x="845" y="1142"/>
                </a:lnTo>
                <a:lnTo>
                  <a:pt x="773" y="1218"/>
                </a:lnTo>
                <a:lnTo>
                  <a:pt x="702" y="1297"/>
                </a:lnTo>
                <a:lnTo>
                  <a:pt x="634" y="1379"/>
                </a:lnTo>
                <a:lnTo>
                  <a:pt x="568" y="1463"/>
                </a:lnTo>
                <a:lnTo>
                  <a:pt x="504" y="1549"/>
                </a:lnTo>
                <a:lnTo>
                  <a:pt x="441" y="1639"/>
                </a:lnTo>
                <a:lnTo>
                  <a:pt x="381" y="1730"/>
                </a:lnTo>
                <a:lnTo>
                  <a:pt x="322" y="1824"/>
                </a:lnTo>
                <a:lnTo>
                  <a:pt x="265" y="1921"/>
                </a:lnTo>
                <a:lnTo>
                  <a:pt x="209" y="2018"/>
                </a:lnTo>
                <a:lnTo>
                  <a:pt x="154" y="2118"/>
                </a:lnTo>
                <a:lnTo>
                  <a:pt x="101" y="2220"/>
                </a:lnTo>
                <a:lnTo>
                  <a:pt x="50" y="2324"/>
                </a:lnTo>
                <a:lnTo>
                  <a:pt x="0" y="2430"/>
                </a:lnTo>
                <a:lnTo>
                  <a:pt x="70" y="2360"/>
                </a:lnTo>
                <a:lnTo>
                  <a:pt x="139" y="2293"/>
                </a:lnTo>
                <a:lnTo>
                  <a:pt x="210" y="2228"/>
                </a:lnTo>
                <a:lnTo>
                  <a:pt x="281" y="2167"/>
                </a:lnTo>
                <a:lnTo>
                  <a:pt x="352" y="2106"/>
                </a:lnTo>
                <a:lnTo>
                  <a:pt x="424" y="2051"/>
                </a:lnTo>
                <a:lnTo>
                  <a:pt x="496" y="1996"/>
                </a:lnTo>
                <a:lnTo>
                  <a:pt x="569" y="1945"/>
                </a:lnTo>
                <a:lnTo>
                  <a:pt x="642" y="1896"/>
                </a:lnTo>
                <a:lnTo>
                  <a:pt x="716" y="1851"/>
                </a:lnTo>
                <a:lnTo>
                  <a:pt x="791" y="1808"/>
                </a:lnTo>
                <a:lnTo>
                  <a:pt x="866" y="1767"/>
                </a:lnTo>
                <a:lnTo>
                  <a:pt x="942" y="1730"/>
                </a:lnTo>
                <a:lnTo>
                  <a:pt x="1018" y="1697"/>
                </a:lnTo>
                <a:lnTo>
                  <a:pt x="1096" y="1665"/>
                </a:lnTo>
                <a:lnTo>
                  <a:pt x="1175" y="1636"/>
                </a:lnTo>
                <a:lnTo>
                  <a:pt x="1254" y="1611"/>
                </a:lnTo>
                <a:lnTo>
                  <a:pt x="1334" y="1588"/>
                </a:lnTo>
                <a:lnTo>
                  <a:pt x="1415" y="1568"/>
                </a:lnTo>
                <a:lnTo>
                  <a:pt x="1498" y="1552"/>
                </a:lnTo>
                <a:lnTo>
                  <a:pt x="1581" y="1538"/>
                </a:lnTo>
                <a:lnTo>
                  <a:pt x="1666" y="1526"/>
                </a:lnTo>
                <a:lnTo>
                  <a:pt x="1751" y="1519"/>
                </a:lnTo>
                <a:lnTo>
                  <a:pt x="1838" y="1514"/>
                </a:lnTo>
                <a:lnTo>
                  <a:pt x="1926" y="1512"/>
                </a:lnTo>
                <a:lnTo>
                  <a:pt x="2015" y="1513"/>
                </a:lnTo>
                <a:lnTo>
                  <a:pt x="2106" y="1518"/>
                </a:lnTo>
                <a:lnTo>
                  <a:pt x="2198" y="1526"/>
                </a:lnTo>
                <a:lnTo>
                  <a:pt x="2291" y="1536"/>
                </a:lnTo>
                <a:lnTo>
                  <a:pt x="2386" y="1550"/>
                </a:lnTo>
                <a:lnTo>
                  <a:pt x="2482" y="1568"/>
                </a:lnTo>
                <a:lnTo>
                  <a:pt x="2580" y="1588"/>
                </a:lnTo>
              </a:path>
            </a:pathLst>
          </a:custGeom>
          <a:solidFill>
            <a:srgbClr val="FFFF99"/>
          </a:solidFill>
          <a:ln w="0">
            <a:solidFill>
              <a:srgbClr val="000000"/>
            </a:solidFill>
            <a:round/>
            <a:headEnd/>
            <a:tailEnd/>
          </a:ln>
        </p:spPr>
        <p:txBody>
          <a:bodyPr/>
          <a:lstStyle/>
          <a:p>
            <a:endParaRPr lang="en-US"/>
          </a:p>
        </p:txBody>
      </p:sp>
      <p:sp>
        <p:nvSpPr>
          <p:cNvPr id="39954" name="Freeform 17"/>
          <p:cNvSpPr>
            <a:spLocks/>
          </p:cNvSpPr>
          <p:nvPr/>
        </p:nvSpPr>
        <p:spPr bwMode="auto">
          <a:xfrm rot="97276">
            <a:off x="2674938" y="1381125"/>
            <a:ext cx="676275" cy="568325"/>
          </a:xfrm>
          <a:custGeom>
            <a:avLst/>
            <a:gdLst>
              <a:gd name="T0" fmla="*/ 2147483647 w 3744"/>
              <a:gd name="T1" fmla="*/ 2147483647 h 2430"/>
              <a:gd name="T2" fmla="*/ 2147483647 w 3744"/>
              <a:gd name="T3" fmla="*/ 0 h 2430"/>
              <a:gd name="T4" fmla="*/ 2147483647 w 3744"/>
              <a:gd name="T5" fmla="*/ 2147483647 h 2430"/>
              <a:gd name="T6" fmla="*/ 2147483647 w 3744"/>
              <a:gd name="T7" fmla="*/ 2147483647 h 2430"/>
              <a:gd name="T8" fmla="*/ 2147483647 w 3744"/>
              <a:gd name="T9" fmla="*/ 2147483647 h 2430"/>
              <a:gd name="T10" fmla="*/ 2147483647 w 3744"/>
              <a:gd name="T11" fmla="*/ 2147483647 h 2430"/>
              <a:gd name="T12" fmla="*/ 2147483647 w 3744"/>
              <a:gd name="T13" fmla="*/ 2147483647 h 2430"/>
              <a:gd name="T14" fmla="*/ 2147483647 w 3744"/>
              <a:gd name="T15" fmla="*/ 2147483647 h 2430"/>
              <a:gd name="T16" fmla="*/ 2147483647 w 3744"/>
              <a:gd name="T17" fmla="*/ 2147483647 h 2430"/>
              <a:gd name="T18" fmla="*/ 2147483647 w 3744"/>
              <a:gd name="T19" fmla="*/ 2147483647 h 2430"/>
              <a:gd name="T20" fmla="*/ 2147483647 w 3744"/>
              <a:gd name="T21" fmla="*/ 2147483647 h 2430"/>
              <a:gd name="T22" fmla="*/ 2147483647 w 3744"/>
              <a:gd name="T23" fmla="*/ 2147483647 h 2430"/>
              <a:gd name="T24" fmla="*/ 2147483647 w 3744"/>
              <a:gd name="T25" fmla="*/ 2147483647 h 2430"/>
              <a:gd name="T26" fmla="*/ 2147483647 w 3744"/>
              <a:gd name="T27" fmla="*/ 2147483647 h 2430"/>
              <a:gd name="T28" fmla="*/ 2147483647 w 3744"/>
              <a:gd name="T29" fmla="*/ 2147483647 h 2430"/>
              <a:gd name="T30" fmla="*/ 2147483647 w 3744"/>
              <a:gd name="T31" fmla="*/ 2147483647 h 2430"/>
              <a:gd name="T32" fmla="*/ 2147483647 w 3744"/>
              <a:gd name="T33" fmla="*/ 2147483647 h 2430"/>
              <a:gd name="T34" fmla="*/ 2147483647 w 3744"/>
              <a:gd name="T35" fmla="*/ 2147483647 h 2430"/>
              <a:gd name="T36" fmla="*/ 0 w 3744"/>
              <a:gd name="T37" fmla="*/ 2147483647 h 2430"/>
              <a:gd name="T38" fmla="*/ 2147483647 w 3744"/>
              <a:gd name="T39" fmla="*/ 2147483647 h 2430"/>
              <a:gd name="T40" fmla="*/ 2147483647 w 3744"/>
              <a:gd name="T41" fmla="*/ 2147483647 h 2430"/>
              <a:gd name="T42" fmla="*/ 2147483647 w 3744"/>
              <a:gd name="T43" fmla="*/ 2147483647 h 2430"/>
              <a:gd name="T44" fmla="*/ 2147483647 w 3744"/>
              <a:gd name="T45" fmla="*/ 2147483647 h 2430"/>
              <a:gd name="T46" fmla="*/ 2147483647 w 3744"/>
              <a:gd name="T47" fmla="*/ 2147483647 h 2430"/>
              <a:gd name="T48" fmla="*/ 2147483647 w 3744"/>
              <a:gd name="T49" fmla="*/ 2147483647 h 2430"/>
              <a:gd name="T50" fmla="*/ 2147483647 w 3744"/>
              <a:gd name="T51" fmla="*/ 2147483647 h 2430"/>
              <a:gd name="T52" fmla="*/ 2147483647 w 3744"/>
              <a:gd name="T53" fmla="*/ 2147483647 h 2430"/>
              <a:gd name="T54" fmla="*/ 2147483647 w 3744"/>
              <a:gd name="T55" fmla="*/ 2147483647 h 2430"/>
              <a:gd name="T56" fmla="*/ 2147483647 w 3744"/>
              <a:gd name="T57" fmla="*/ 2147483647 h 2430"/>
              <a:gd name="T58" fmla="*/ 2147483647 w 3744"/>
              <a:gd name="T59" fmla="*/ 2147483647 h 2430"/>
              <a:gd name="T60" fmla="*/ 2147483647 w 3744"/>
              <a:gd name="T61" fmla="*/ 2147483647 h 2430"/>
              <a:gd name="T62" fmla="*/ 2147483647 w 3744"/>
              <a:gd name="T63" fmla="*/ 2147483647 h 2430"/>
              <a:gd name="T64" fmla="*/ 2147483647 w 3744"/>
              <a:gd name="T65" fmla="*/ 2147483647 h 2430"/>
              <a:gd name="T66" fmla="*/ 2147483647 w 3744"/>
              <a:gd name="T67" fmla="*/ 2147483647 h 2430"/>
              <a:gd name="T68" fmla="*/ 2147483647 w 3744"/>
              <a:gd name="T69" fmla="*/ 2147483647 h 24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744"/>
              <a:gd name="T106" fmla="*/ 0 h 2430"/>
              <a:gd name="T107" fmla="*/ 3744 w 3744"/>
              <a:gd name="T108" fmla="*/ 2430 h 24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744" h="2430">
                <a:moveTo>
                  <a:pt x="2580" y="1588"/>
                </a:moveTo>
                <a:lnTo>
                  <a:pt x="2580" y="1941"/>
                </a:lnTo>
                <a:lnTo>
                  <a:pt x="3744" y="1011"/>
                </a:lnTo>
                <a:lnTo>
                  <a:pt x="2581" y="0"/>
                </a:lnTo>
                <a:lnTo>
                  <a:pt x="2581" y="343"/>
                </a:lnTo>
                <a:lnTo>
                  <a:pt x="2460" y="355"/>
                </a:lnTo>
                <a:lnTo>
                  <a:pt x="2342" y="371"/>
                </a:lnTo>
                <a:lnTo>
                  <a:pt x="2227" y="391"/>
                </a:lnTo>
                <a:lnTo>
                  <a:pt x="2115" y="415"/>
                </a:lnTo>
                <a:lnTo>
                  <a:pt x="2006" y="444"/>
                </a:lnTo>
                <a:lnTo>
                  <a:pt x="1902" y="476"/>
                </a:lnTo>
                <a:lnTo>
                  <a:pt x="1798" y="513"/>
                </a:lnTo>
                <a:lnTo>
                  <a:pt x="1698" y="552"/>
                </a:lnTo>
                <a:lnTo>
                  <a:pt x="1602" y="596"/>
                </a:lnTo>
                <a:lnTo>
                  <a:pt x="1508" y="643"/>
                </a:lnTo>
                <a:lnTo>
                  <a:pt x="1416" y="694"/>
                </a:lnTo>
                <a:lnTo>
                  <a:pt x="1327" y="748"/>
                </a:lnTo>
                <a:lnTo>
                  <a:pt x="1241" y="807"/>
                </a:lnTo>
                <a:lnTo>
                  <a:pt x="1157" y="867"/>
                </a:lnTo>
                <a:lnTo>
                  <a:pt x="1075" y="932"/>
                </a:lnTo>
                <a:lnTo>
                  <a:pt x="996" y="998"/>
                </a:lnTo>
                <a:lnTo>
                  <a:pt x="919" y="1069"/>
                </a:lnTo>
                <a:lnTo>
                  <a:pt x="845" y="1142"/>
                </a:lnTo>
                <a:lnTo>
                  <a:pt x="773" y="1218"/>
                </a:lnTo>
                <a:lnTo>
                  <a:pt x="702" y="1297"/>
                </a:lnTo>
                <a:lnTo>
                  <a:pt x="634" y="1379"/>
                </a:lnTo>
                <a:lnTo>
                  <a:pt x="568" y="1463"/>
                </a:lnTo>
                <a:lnTo>
                  <a:pt x="504" y="1549"/>
                </a:lnTo>
                <a:lnTo>
                  <a:pt x="441" y="1639"/>
                </a:lnTo>
                <a:lnTo>
                  <a:pt x="381" y="1730"/>
                </a:lnTo>
                <a:lnTo>
                  <a:pt x="322" y="1824"/>
                </a:lnTo>
                <a:lnTo>
                  <a:pt x="265" y="1921"/>
                </a:lnTo>
                <a:lnTo>
                  <a:pt x="209" y="2018"/>
                </a:lnTo>
                <a:lnTo>
                  <a:pt x="154" y="2118"/>
                </a:lnTo>
                <a:lnTo>
                  <a:pt x="101" y="2220"/>
                </a:lnTo>
                <a:lnTo>
                  <a:pt x="50" y="2324"/>
                </a:lnTo>
                <a:lnTo>
                  <a:pt x="0" y="2430"/>
                </a:lnTo>
                <a:lnTo>
                  <a:pt x="70" y="2360"/>
                </a:lnTo>
                <a:lnTo>
                  <a:pt x="139" y="2293"/>
                </a:lnTo>
                <a:lnTo>
                  <a:pt x="210" y="2228"/>
                </a:lnTo>
                <a:lnTo>
                  <a:pt x="281" y="2167"/>
                </a:lnTo>
                <a:lnTo>
                  <a:pt x="352" y="2106"/>
                </a:lnTo>
                <a:lnTo>
                  <a:pt x="424" y="2051"/>
                </a:lnTo>
                <a:lnTo>
                  <a:pt x="496" y="1996"/>
                </a:lnTo>
                <a:lnTo>
                  <a:pt x="569" y="1945"/>
                </a:lnTo>
                <a:lnTo>
                  <a:pt x="642" y="1896"/>
                </a:lnTo>
                <a:lnTo>
                  <a:pt x="716" y="1851"/>
                </a:lnTo>
                <a:lnTo>
                  <a:pt x="791" y="1808"/>
                </a:lnTo>
                <a:lnTo>
                  <a:pt x="866" y="1767"/>
                </a:lnTo>
                <a:lnTo>
                  <a:pt x="942" y="1730"/>
                </a:lnTo>
                <a:lnTo>
                  <a:pt x="1018" y="1697"/>
                </a:lnTo>
                <a:lnTo>
                  <a:pt x="1096" y="1665"/>
                </a:lnTo>
                <a:lnTo>
                  <a:pt x="1175" y="1636"/>
                </a:lnTo>
                <a:lnTo>
                  <a:pt x="1254" y="1611"/>
                </a:lnTo>
                <a:lnTo>
                  <a:pt x="1334" y="1588"/>
                </a:lnTo>
                <a:lnTo>
                  <a:pt x="1415" y="1568"/>
                </a:lnTo>
                <a:lnTo>
                  <a:pt x="1498" y="1552"/>
                </a:lnTo>
                <a:lnTo>
                  <a:pt x="1581" y="1538"/>
                </a:lnTo>
                <a:lnTo>
                  <a:pt x="1666" y="1526"/>
                </a:lnTo>
                <a:lnTo>
                  <a:pt x="1751" y="1519"/>
                </a:lnTo>
                <a:lnTo>
                  <a:pt x="1838" y="1514"/>
                </a:lnTo>
                <a:lnTo>
                  <a:pt x="1926" y="1512"/>
                </a:lnTo>
                <a:lnTo>
                  <a:pt x="2015" y="1513"/>
                </a:lnTo>
                <a:lnTo>
                  <a:pt x="2106" y="1518"/>
                </a:lnTo>
                <a:lnTo>
                  <a:pt x="2198" y="1526"/>
                </a:lnTo>
                <a:lnTo>
                  <a:pt x="2291" y="1536"/>
                </a:lnTo>
                <a:lnTo>
                  <a:pt x="2386" y="1550"/>
                </a:lnTo>
                <a:lnTo>
                  <a:pt x="2482" y="1568"/>
                </a:lnTo>
                <a:lnTo>
                  <a:pt x="2580" y="1588"/>
                </a:lnTo>
              </a:path>
            </a:pathLst>
          </a:custGeom>
          <a:solidFill>
            <a:srgbClr val="FFFF99"/>
          </a:solidFill>
          <a:ln w="0">
            <a:solidFill>
              <a:srgbClr val="000000"/>
            </a:solidFill>
            <a:round/>
            <a:headEnd/>
            <a:tailEnd/>
          </a:ln>
        </p:spPr>
        <p:txBody>
          <a:bodyPr/>
          <a:lstStyle/>
          <a:p>
            <a:endParaRPr lang="en-US"/>
          </a:p>
        </p:txBody>
      </p:sp>
      <p:sp>
        <p:nvSpPr>
          <p:cNvPr id="39955" name="Freeform 18"/>
          <p:cNvSpPr>
            <a:spLocks/>
          </p:cNvSpPr>
          <p:nvPr/>
        </p:nvSpPr>
        <p:spPr bwMode="auto">
          <a:xfrm rot="-8317480">
            <a:off x="3227388" y="5334000"/>
            <a:ext cx="676275" cy="568325"/>
          </a:xfrm>
          <a:custGeom>
            <a:avLst/>
            <a:gdLst>
              <a:gd name="T0" fmla="*/ 2147483647 w 3744"/>
              <a:gd name="T1" fmla="*/ 2147483647 h 2430"/>
              <a:gd name="T2" fmla="*/ 2147483647 w 3744"/>
              <a:gd name="T3" fmla="*/ 0 h 2430"/>
              <a:gd name="T4" fmla="*/ 2147483647 w 3744"/>
              <a:gd name="T5" fmla="*/ 2147483647 h 2430"/>
              <a:gd name="T6" fmla="*/ 2147483647 w 3744"/>
              <a:gd name="T7" fmla="*/ 2147483647 h 2430"/>
              <a:gd name="T8" fmla="*/ 2147483647 w 3744"/>
              <a:gd name="T9" fmla="*/ 2147483647 h 2430"/>
              <a:gd name="T10" fmla="*/ 2147483647 w 3744"/>
              <a:gd name="T11" fmla="*/ 2147483647 h 2430"/>
              <a:gd name="T12" fmla="*/ 2147483647 w 3744"/>
              <a:gd name="T13" fmla="*/ 2147483647 h 2430"/>
              <a:gd name="T14" fmla="*/ 2147483647 w 3744"/>
              <a:gd name="T15" fmla="*/ 2147483647 h 2430"/>
              <a:gd name="T16" fmla="*/ 2147483647 w 3744"/>
              <a:gd name="T17" fmla="*/ 2147483647 h 2430"/>
              <a:gd name="T18" fmla="*/ 2147483647 w 3744"/>
              <a:gd name="T19" fmla="*/ 2147483647 h 2430"/>
              <a:gd name="T20" fmla="*/ 2147483647 w 3744"/>
              <a:gd name="T21" fmla="*/ 2147483647 h 2430"/>
              <a:gd name="T22" fmla="*/ 2147483647 w 3744"/>
              <a:gd name="T23" fmla="*/ 2147483647 h 2430"/>
              <a:gd name="T24" fmla="*/ 2147483647 w 3744"/>
              <a:gd name="T25" fmla="*/ 2147483647 h 2430"/>
              <a:gd name="T26" fmla="*/ 2147483647 w 3744"/>
              <a:gd name="T27" fmla="*/ 2147483647 h 2430"/>
              <a:gd name="T28" fmla="*/ 2147483647 w 3744"/>
              <a:gd name="T29" fmla="*/ 2147483647 h 2430"/>
              <a:gd name="T30" fmla="*/ 2147483647 w 3744"/>
              <a:gd name="T31" fmla="*/ 2147483647 h 2430"/>
              <a:gd name="T32" fmla="*/ 2147483647 w 3744"/>
              <a:gd name="T33" fmla="*/ 2147483647 h 2430"/>
              <a:gd name="T34" fmla="*/ 2147483647 w 3744"/>
              <a:gd name="T35" fmla="*/ 2147483647 h 2430"/>
              <a:gd name="T36" fmla="*/ 0 w 3744"/>
              <a:gd name="T37" fmla="*/ 2147483647 h 2430"/>
              <a:gd name="T38" fmla="*/ 2147483647 w 3744"/>
              <a:gd name="T39" fmla="*/ 2147483647 h 2430"/>
              <a:gd name="T40" fmla="*/ 2147483647 w 3744"/>
              <a:gd name="T41" fmla="*/ 2147483647 h 2430"/>
              <a:gd name="T42" fmla="*/ 2147483647 w 3744"/>
              <a:gd name="T43" fmla="*/ 2147483647 h 2430"/>
              <a:gd name="T44" fmla="*/ 2147483647 w 3744"/>
              <a:gd name="T45" fmla="*/ 2147483647 h 2430"/>
              <a:gd name="T46" fmla="*/ 2147483647 w 3744"/>
              <a:gd name="T47" fmla="*/ 2147483647 h 2430"/>
              <a:gd name="T48" fmla="*/ 2147483647 w 3744"/>
              <a:gd name="T49" fmla="*/ 2147483647 h 2430"/>
              <a:gd name="T50" fmla="*/ 2147483647 w 3744"/>
              <a:gd name="T51" fmla="*/ 2147483647 h 2430"/>
              <a:gd name="T52" fmla="*/ 2147483647 w 3744"/>
              <a:gd name="T53" fmla="*/ 2147483647 h 2430"/>
              <a:gd name="T54" fmla="*/ 2147483647 w 3744"/>
              <a:gd name="T55" fmla="*/ 2147483647 h 2430"/>
              <a:gd name="T56" fmla="*/ 2147483647 w 3744"/>
              <a:gd name="T57" fmla="*/ 2147483647 h 2430"/>
              <a:gd name="T58" fmla="*/ 2147483647 w 3744"/>
              <a:gd name="T59" fmla="*/ 2147483647 h 2430"/>
              <a:gd name="T60" fmla="*/ 2147483647 w 3744"/>
              <a:gd name="T61" fmla="*/ 2147483647 h 2430"/>
              <a:gd name="T62" fmla="*/ 2147483647 w 3744"/>
              <a:gd name="T63" fmla="*/ 2147483647 h 2430"/>
              <a:gd name="T64" fmla="*/ 2147483647 w 3744"/>
              <a:gd name="T65" fmla="*/ 2147483647 h 2430"/>
              <a:gd name="T66" fmla="*/ 2147483647 w 3744"/>
              <a:gd name="T67" fmla="*/ 2147483647 h 2430"/>
              <a:gd name="T68" fmla="*/ 2147483647 w 3744"/>
              <a:gd name="T69" fmla="*/ 2147483647 h 24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744"/>
              <a:gd name="T106" fmla="*/ 0 h 2430"/>
              <a:gd name="T107" fmla="*/ 3744 w 3744"/>
              <a:gd name="T108" fmla="*/ 2430 h 24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744" h="2430">
                <a:moveTo>
                  <a:pt x="2580" y="1588"/>
                </a:moveTo>
                <a:lnTo>
                  <a:pt x="2580" y="1941"/>
                </a:lnTo>
                <a:lnTo>
                  <a:pt x="3744" y="1011"/>
                </a:lnTo>
                <a:lnTo>
                  <a:pt x="2581" y="0"/>
                </a:lnTo>
                <a:lnTo>
                  <a:pt x="2581" y="343"/>
                </a:lnTo>
                <a:lnTo>
                  <a:pt x="2460" y="355"/>
                </a:lnTo>
                <a:lnTo>
                  <a:pt x="2342" y="371"/>
                </a:lnTo>
                <a:lnTo>
                  <a:pt x="2227" y="391"/>
                </a:lnTo>
                <a:lnTo>
                  <a:pt x="2115" y="415"/>
                </a:lnTo>
                <a:lnTo>
                  <a:pt x="2006" y="444"/>
                </a:lnTo>
                <a:lnTo>
                  <a:pt x="1902" y="476"/>
                </a:lnTo>
                <a:lnTo>
                  <a:pt x="1798" y="513"/>
                </a:lnTo>
                <a:lnTo>
                  <a:pt x="1698" y="552"/>
                </a:lnTo>
                <a:lnTo>
                  <a:pt x="1602" y="596"/>
                </a:lnTo>
                <a:lnTo>
                  <a:pt x="1508" y="643"/>
                </a:lnTo>
                <a:lnTo>
                  <a:pt x="1416" y="694"/>
                </a:lnTo>
                <a:lnTo>
                  <a:pt x="1327" y="748"/>
                </a:lnTo>
                <a:lnTo>
                  <a:pt x="1241" y="807"/>
                </a:lnTo>
                <a:lnTo>
                  <a:pt x="1157" y="867"/>
                </a:lnTo>
                <a:lnTo>
                  <a:pt x="1075" y="932"/>
                </a:lnTo>
                <a:lnTo>
                  <a:pt x="996" y="998"/>
                </a:lnTo>
                <a:lnTo>
                  <a:pt x="919" y="1069"/>
                </a:lnTo>
                <a:lnTo>
                  <a:pt x="845" y="1142"/>
                </a:lnTo>
                <a:lnTo>
                  <a:pt x="773" y="1218"/>
                </a:lnTo>
                <a:lnTo>
                  <a:pt x="702" y="1297"/>
                </a:lnTo>
                <a:lnTo>
                  <a:pt x="634" y="1379"/>
                </a:lnTo>
                <a:lnTo>
                  <a:pt x="568" y="1463"/>
                </a:lnTo>
                <a:lnTo>
                  <a:pt x="504" y="1549"/>
                </a:lnTo>
                <a:lnTo>
                  <a:pt x="441" y="1639"/>
                </a:lnTo>
                <a:lnTo>
                  <a:pt x="381" y="1730"/>
                </a:lnTo>
                <a:lnTo>
                  <a:pt x="322" y="1824"/>
                </a:lnTo>
                <a:lnTo>
                  <a:pt x="265" y="1921"/>
                </a:lnTo>
                <a:lnTo>
                  <a:pt x="209" y="2018"/>
                </a:lnTo>
                <a:lnTo>
                  <a:pt x="154" y="2118"/>
                </a:lnTo>
                <a:lnTo>
                  <a:pt x="101" y="2220"/>
                </a:lnTo>
                <a:lnTo>
                  <a:pt x="50" y="2324"/>
                </a:lnTo>
                <a:lnTo>
                  <a:pt x="0" y="2430"/>
                </a:lnTo>
                <a:lnTo>
                  <a:pt x="70" y="2360"/>
                </a:lnTo>
                <a:lnTo>
                  <a:pt x="139" y="2293"/>
                </a:lnTo>
                <a:lnTo>
                  <a:pt x="210" y="2228"/>
                </a:lnTo>
                <a:lnTo>
                  <a:pt x="281" y="2167"/>
                </a:lnTo>
                <a:lnTo>
                  <a:pt x="352" y="2106"/>
                </a:lnTo>
                <a:lnTo>
                  <a:pt x="424" y="2051"/>
                </a:lnTo>
                <a:lnTo>
                  <a:pt x="496" y="1996"/>
                </a:lnTo>
                <a:lnTo>
                  <a:pt x="569" y="1945"/>
                </a:lnTo>
                <a:lnTo>
                  <a:pt x="642" y="1896"/>
                </a:lnTo>
                <a:lnTo>
                  <a:pt x="716" y="1851"/>
                </a:lnTo>
                <a:lnTo>
                  <a:pt x="791" y="1808"/>
                </a:lnTo>
                <a:lnTo>
                  <a:pt x="866" y="1767"/>
                </a:lnTo>
                <a:lnTo>
                  <a:pt x="942" y="1730"/>
                </a:lnTo>
                <a:lnTo>
                  <a:pt x="1018" y="1697"/>
                </a:lnTo>
                <a:lnTo>
                  <a:pt x="1096" y="1665"/>
                </a:lnTo>
                <a:lnTo>
                  <a:pt x="1175" y="1636"/>
                </a:lnTo>
                <a:lnTo>
                  <a:pt x="1254" y="1611"/>
                </a:lnTo>
                <a:lnTo>
                  <a:pt x="1334" y="1588"/>
                </a:lnTo>
                <a:lnTo>
                  <a:pt x="1415" y="1568"/>
                </a:lnTo>
                <a:lnTo>
                  <a:pt x="1498" y="1552"/>
                </a:lnTo>
                <a:lnTo>
                  <a:pt x="1581" y="1538"/>
                </a:lnTo>
                <a:lnTo>
                  <a:pt x="1666" y="1526"/>
                </a:lnTo>
                <a:lnTo>
                  <a:pt x="1751" y="1519"/>
                </a:lnTo>
                <a:lnTo>
                  <a:pt x="1838" y="1514"/>
                </a:lnTo>
                <a:lnTo>
                  <a:pt x="1926" y="1512"/>
                </a:lnTo>
                <a:lnTo>
                  <a:pt x="2015" y="1513"/>
                </a:lnTo>
                <a:lnTo>
                  <a:pt x="2106" y="1518"/>
                </a:lnTo>
                <a:lnTo>
                  <a:pt x="2198" y="1526"/>
                </a:lnTo>
                <a:lnTo>
                  <a:pt x="2291" y="1536"/>
                </a:lnTo>
                <a:lnTo>
                  <a:pt x="2386" y="1550"/>
                </a:lnTo>
                <a:lnTo>
                  <a:pt x="2482" y="1568"/>
                </a:lnTo>
                <a:lnTo>
                  <a:pt x="2580" y="1588"/>
                </a:lnTo>
              </a:path>
            </a:pathLst>
          </a:custGeom>
          <a:solidFill>
            <a:srgbClr val="FFFF99"/>
          </a:solidFill>
          <a:ln w="0">
            <a:solidFill>
              <a:srgbClr val="000000"/>
            </a:solidFill>
            <a:round/>
            <a:headEnd/>
            <a:tailEnd/>
          </a:ln>
        </p:spPr>
        <p:txBody>
          <a:bodyPr/>
          <a:lstStyle/>
          <a:p>
            <a:endParaRPr lang="en-US"/>
          </a:p>
        </p:txBody>
      </p:sp>
      <p:sp>
        <p:nvSpPr>
          <p:cNvPr id="39956" name="Freeform 19"/>
          <p:cNvSpPr>
            <a:spLocks/>
          </p:cNvSpPr>
          <p:nvPr/>
        </p:nvSpPr>
        <p:spPr bwMode="auto">
          <a:xfrm rot="6927914">
            <a:off x="8320088" y="3698875"/>
            <a:ext cx="874712" cy="439738"/>
          </a:xfrm>
          <a:custGeom>
            <a:avLst/>
            <a:gdLst>
              <a:gd name="T0" fmla="*/ 2147483647 w 3744"/>
              <a:gd name="T1" fmla="*/ 2147483647 h 2430"/>
              <a:gd name="T2" fmla="*/ 2147483647 w 3744"/>
              <a:gd name="T3" fmla="*/ 0 h 2430"/>
              <a:gd name="T4" fmla="*/ 2147483647 w 3744"/>
              <a:gd name="T5" fmla="*/ 2147483647 h 2430"/>
              <a:gd name="T6" fmla="*/ 2147483647 w 3744"/>
              <a:gd name="T7" fmla="*/ 2147483647 h 2430"/>
              <a:gd name="T8" fmla="*/ 2147483647 w 3744"/>
              <a:gd name="T9" fmla="*/ 2147483647 h 2430"/>
              <a:gd name="T10" fmla="*/ 2147483647 w 3744"/>
              <a:gd name="T11" fmla="*/ 2147483647 h 2430"/>
              <a:gd name="T12" fmla="*/ 2147483647 w 3744"/>
              <a:gd name="T13" fmla="*/ 2147483647 h 2430"/>
              <a:gd name="T14" fmla="*/ 2147483647 w 3744"/>
              <a:gd name="T15" fmla="*/ 2147483647 h 2430"/>
              <a:gd name="T16" fmla="*/ 2147483647 w 3744"/>
              <a:gd name="T17" fmla="*/ 2147483647 h 2430"/>
              <a:gd name="T18" fmla="*/ 2147483647 w 3744"/>
              <a:gd name="T19" fmla="*/ 2147483647 h 2430"/>
              <a:gd name="T20" fmla="*/ 2147483647 w 3744"/>
              <a:gd name="T21" fmla="*/ 2147483647 h 2430"/>
              <a:gd name="T22" fmla="*/ 2147483647 w 3744"/>
              <a:gd name="T23" fmla="*/ 2147483647 h 2430"/>
              <a:gd name="T24" fmla="*/ 2147483647 w 3744"/>
              <a:gd name="T25" fmla="*/ 2147483647 h 2430"/>
              <a:gd name="T26" fmla="*/ 2147483647 w 3744"/>
              <a:gd name="T27" fmla="*/ 2147483647 h 2430"/>
              <a:gd name="T28" fmla="*/ 2147483647 w 3744"/>
              <a:gd name="T29" fmla="*/ 2147483647 h 2430"/>
              <a:gd name="T30" fmla="*/ 2147483647 w 3744"/>
              <a:gd name="T31" fmla="*/ 2147483647 h 2430"/>
              <a:gd name="T32" fmla="*/ 2147483647 w 3744"/>
              <a:gd name="T33" fmla="*/ 2147483647 h 2430"/>
              <a:gd name="T34" fmla="*/ 2147483647 w 3744"/>
              <a:gd name="T35" fmla="*/ 2147483647 h 2430"/>
              <a:gd name="T36" fmla="*/ 0 w 3744"/>
              <a:gd name="T37" fmla="*/ 2147483647 h 2430"/>
              <a:gd name="T38" fmla="*/ 2147483647 w 3744"/>
              <a:gd name="T39" fmla="*/ 2147483647 h 2430"/>
              <a:gd name="T40" fmla="*/ 2147483647 w 3744"/>
              <a:gd name="T41" fmla="*/ 2147483647 h 2430"/>
              <a:gd name="T42" fmla="*/ 2147483647 w 3744"/>
              <a:gd name="T43" fmla="*/ 2147483647 h 2430"/>
              <a:gd name="T44" fmla="*/ 2147483647 w 3744"/>
              <a:gd name="T45" fmla="*/ 2147483647 h 2430"/>
              <a:gd name="T46" fmla="*/ 2147483647 w 3744"/>
              <a:gd name="T47" fmla="*/ 2147483647 h 2430"/>
              <a:gd name="T48" fmla="*/ 2147483647 w 3744"/>
              <a:gd name="T49" fmla="*/ 2147483647 h 2430"/>
              <a:gd name="T50" fmla="*/ 2147483647 w 3744"/>
              <a:gd name="T51" fmla="*/ 2147483647 h 2430"/>
              <a:gd name="T52" fmla="*/ 2147483647 w 3744"/>
              <a:gd name="T53" fmla="*/ 2147483647 h 2430"/>
              <a:gd name="T54" fmla="*/ 2147483647 w 3744"/>
              <a:gd name="T55" fmla="*/ 2147483647 h 2430"/>
              <a:gd name="T56" fmla="*/ 2147483647 w 3744"/>
              <a:gd name="T57" fmla="*/ 2147483647 h 2430"/>
              <a:gd name="T58" fmla="*/ 2147483647 w 3744"/>
              <a:gd name="T59" fmla="*/ 2147483647 h 2430"/>
              <a:gd name="T60" fmla="*/ 2147483647 w 3744"/>
              <a:gd name="T61" fmla="*/ 2147483647 h 2430"/>
              <a:gd name="T62" fmla="*/ 2147483647 w 3744"/>
              <a:gd name="T63" fmla="*/ 2147483647 h 2430"/>
              <a:gd name="T64" fmla="*/ 2147483647 w 3744"/>
              <a:gd name="T65" fmla="*/ 2147483647 h 2430"/>
              <a:gd name="T66" fmla="*/ 2147483647 w 3744"/>
              <a:gd name="T67" fmla="*/ 2147483647 h 2430"/>
              <a:gd name="T68" fmla="*/ 2147483647 w 3744"/>
              <a:gd name="T69" fmla="*/ 2147483647 h 24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744"/>
              <a:gd name="T106" fmla="*/ 0 h 2430"/>
              <a:gd name="T107" fmla="*/ 3744 w 3744"/>
              <a:gd name="T108" fmla="*/ 2430 h 24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744" h="2430">
                <a:moveTo>
                  <a:pt x="2580" y="1588"/>
                </a:moveTo>
                <a:lnTo>
                  <a:pt x="2580" y="1941"/>
                </a:lnTo>
                <a:lnTo>
                  <a:pt x="3744" y="1011"/>
                </a:lnTo>
                <a:lnTo>
                  <a:pt x="2581" y="0"/>
                </a:lnTo>
                <a:lnTo>
                  <a:pt x="2581" y="343"/>
                </a:lnTo>
                <a:lnTo>
                  <a:pt x="2460" y="355"/>
                </a:lnTo>
                <a:lnTo>
                  <a:pt x="2342" y="371"/>
                </a:lnTo>
                <a:lnTo>
                  <a:pt x="2227" y="391"/>
                </a:lnTo>
                <a:lnTo>
                  <a:pt x="2115" y="415"/>
                </a:lnTo>
                <a:lnTo>
                  <a:pt x="2006" y="444"/>
                </a:lnTo>
                <a:lnTo>
                  <a:pt x="1902" y="476"/>
                </a:lnTo>
                <a:lnTo>
                  <a:pt x="1798" y="513"/>
                </a:lnTo>
                <a:lnTo>
                  <a:pt x="1698" y="552"/>
                </a:lnTo>
                <a:lnTo>
                  <a:pt x="1602" y="596"/>
                </a:lnTo>
                <a:lnTo>
                  <a:pt x="1508" y="643"/>
                </a:lnTo>
                <a:lnTo>
                  <a:pt x="1416" y="694"/>
                </a:lnTo>
                <a:lnTo>
                  <a:pt x="1327" y="748"/>
                </a:lnTo>
                <a:lnTo>
                  <a:pt x="1241" y="807"/>
                </a:lnTo>
                <a:lnTo>
                  <a:pt x="1157" y="867"/>
                </a:lnTo>
                <a:lnTo>
                  <a:pt x="1075" y="932"/>
                </a:lnTo>
                <a:lnTo>
                  <a:pt x="996" y="998"/>
                </a:lnTo>
                <a:lnTo>
                  <a:pt x="919" y="1069"/>
                </a:lnTo>
                <a:lnTo>
                  <a:pt x="845" y="1142"/>
                </a:lnTo>
                <a:lnTo>
                  <a:pt x="773" y="1218"/>
                </a:lnTo>
                <a:lnTo>
                  <a:pt x="702" y="1297"/>
                </a:lnTo>
                <a:lnTo>
                  <a:pt x="634" y="1379"/>
                </a:lnTo>
                <a:lnTo>
                  <a:pt x="568" y="1463"/>
                </a:lnTo>
                <a:lnTo>
                  <a:pt x="504" y="1549"/>
                </a:lnTo>
                <a:lnTo>
                  <a:pt x="441" y="1639"/>
                </a:lnTo>
                <a:lnTo>
                  <a:pt x="381" y="1730"/>
                </a:lnTo>
                <a:lnTo>
                  <a:pt x="322" y="1824"/>
                </a:lnTo>
                <a:lnTo>
                  <a:pt x="265" y="1921"/>
                </a:lnTo>
                <a:lnTo>
                  <a:pt x="209" y="2018"/>
                </a:lnTo>
                <a:lnTo>
                  <a:pt x="154" y="2118"/>
                </a:lnTo>
                <a:lnTo>
                  <a:pt x="101" y="2220"/>
                </a:lnTo>
                <a:lnTo>
                  <a:pt x="50" y="2324"/>
                </a:lnTo>
                <a:lnTo>
                  <a:pt x="0" y="2430"/>
                </a:lnTo>
                <a:lnTo>
                  <a:pt x="70" y="2360"/>
                </a:lnTo>
                <a:lnTo>
                  <a:pt x="139" y="2293"/>
                </a:lnTo>
                <a:lnTo>
                  <a:pt x="210" y="2228"/>
                </a:lnTo>
                <a:lnTo>
                  <a:pt x="281" y="2167"/>
                </a:lnTo>
                <a:lnTo>
                  <a:pt x="352" y="2106"/>
                </a:lnTo>
                <a:lnTo>
                  <a:pt x="424" y="2051"/>
                </a:lnTo>
                <a:lnTo>
                  <a:pt x="496" y="1996"/>
                </a:lnTo>
                <a:lnTo>
                  <a:pt x="569" y="1945"/>
                </a:lnTo>
                <a:lnTo>
                  <a:pt x="642" y="1896"/>
                </a:lnTo>
                <a:lnTo>
                  <a:pt x="716" y="1851"/>
                </a:lnTo>
                <a:lnTo>
                  <a:pt x="791" y="1808"/>
                </a:lnTo>
                <a:lnTo>
                  <a:pt x="866" y="1767"/>
                </a:lnTo>
                <a:lnTo>
                  <a:pt x="942" y="1730"/>
                </a:lnTo>
                <a:lnTo>
                  <a:pt x="1018" y="1697"/>
                </a:lnTo>
                <a:lnTo>
                  <a:pt x="1096" y="1665"/>
                </a:lnTo>
                <a:lnTo>
                  <a:pt x="1175" y="1636"/>
                </a:lnTo>
                <a:lnTo>
                  <a:pt x="1254" y="1611"/>
                </a:lnTo>
                <a:lnTo>
                  <a:pt x="1334" y="1588"/>
                </a:lnTo>
                <a:lnTo>
                  <a:pt x="1415" y="1568"/>
                </a:lnTo>
                <a:lnTo>
                  <a:pt x="1498" y="1552"/>
                </a:lnTo>
                <a:lnTo>
                  <a:pt x="1581" y="1538"/>
                </a:lnTo>
                <a:lnTo>
                  <a:pt x="1666" y="1526"/>
                </a:lnTo>
                <a:lnTo>
                  <a:pt x="1751" y="1519"/>
                </a:lnTo>
                <a:lnTo>
                  <a:pt x="1838" y="1514"/>
                </a:lnTo>
                <a:lnTo>
                  <a:pt x="1926" y="1512"/>
                </a:lnTo>
                <a:lnTo>
                  <a:pt x="2015" y="1513"/>
                </a:lnTo>
                <a:lnTo>
                  <a:pt x="2106" y="1518"/>
                </a:lnTo>
                <a:lnTo>
                  <a:pt x="2198" y="1526"/>
                </a:lnTo>
                <a:lnTo>
                  <a:pt x="2291" y="1536"/>
                </a:lnTo>
                <a:lnTo>
                  <a:pt x="2386" y="1550"/>
                </a:lnTo>
                <a:lnTo>
                  <a:pt x="2482" y="1568"/>
                </a:lnTo>
                <a:lnTo>
                  <a:pt x="2580" y="1588"/>
                </a:lnTo>
              </a:path>
            </a:pathLst>
          </a:custGeom>
          <a:solidFill>
            <a:srgbClr val="FFFF99"/>
          </a:solidFill>
          <a:ln w="0">
            <a:solidFill>
              <a:srgbClr val="000000"/>
            </a:solidFill>
            <a:round/>
            <a:headEnd/>
            <a:tailEnd/>
          </a:ln>
        </p:spPr>
        <p:txBody>
          <a:bodyPr/>
          <a:lstStyle/>
          <a:p>
            <a:endParaRPr lang="en-US"/>
          </a:p>
        </p:txBody>
      </p:sp>
      <p:sp>
        <p:nvSpPr>
          <p:cNvPr id="39957" name="Freeform 20"/>
          <p:cNvSpPr>
            <a:spLocks/>
          </p:cNvSpPr>
          <p:nvPr/>
        </p:nvSpPr>
        <p:spPr bwMode="auto">
          <a:xfrm rot="-3146644">
            <a:off x="671513" y="3508375"/>
            <a:ext cx="874712" cy="585788"/>
          </a:xfrm>
          <a:custGeom>
            <a:avLst/>
            <a:gdLst>
              <a:gd name="T0" fmla="*/ 2147483647 w 3744"/>
              <a:gd name="T1" fmla="*/ 2147483647 h 2430"/>
              <a:gd name="T2" fmla="*/ 2147483647 w 3744"/>
              <a:gd name="T3" fmla="*/ 0 h 2430"/>
              <a:gd name="T4" fmla="*/ 2147483647 w 3744"/>
              <a:gd name="T5" fmla="*/ 2147483647 h 2430"/>
              <a:gd name="T6" fmla="*/ 2147483647 w 3744"/>
              <a:gd name="T7" fmla="*/ 2147483647 h 2430"/>
              <a:gd name="T8" fmla="*/ 2147483647 w 3744"/>
              <a:gd name="T9" fmla="*/ 2147483647 h 2430"/>
              <a:gd name="T10" fmla="*/ 2147483647 w 3744"/>
              <a:gd name="T11" fmla="*/ 2147483647 h 2430"/>
              <a:gd name="T12" fmla="*/ 2147483647 w 3744"/>
              <a:gd name="T13" fmla="*/ 2147483647 h 2430"/>
              <a:gd name="T14" fmla="*/ 2147483647 w 3744"/>
              <a:gd name="T15" fmla="*/ 2147483647 h 2430"/>
              <a:gd name="T16" fmla="*/ 2147483647 w 3744"/>
              <a:gd name="T17" fmla="*/ 2147483647 h 2430"/>
              <a:gd name="T18" fmla="*/ 2147483647 w 3744"/>
              <a:gd name="T19" fmla="*/ 2147483647 h 2430"/>
              <a:gd name="T20" fmla="*/ 2147483647 w 3744"/>
              <a:gd name="T21" fmla="*/ 2147483647 h 2430"/>
              <a:gd name="T22" fmla="*/ 2147483647 w 3744"/>
              <a:gd name="T23" fmla="*/ 2147483647 h 2430"/>
              <a:gd name="T24" fmla="*/ 2147483647 w 3744"/>
              <a:gd name="T25" fmla="*/ 2147483647 h 2430"/>
              <a:gd name="T26" fmla="*/ 2147483647 w 3744"/>
              <a:gd name="T27" fmla="*/ 2147483647 h 2430"/>
              <a:gd name="T28" fmla="*/ 2147483647 w 3744"/>
              <a:gd name="T29" fmla="*/ 2147483647 h 2430"/>
              <a:gd name="T30" fmla="*/ 2147483647 w 3744"/>
              <a:gd name="T31" fmla="*/ 2147483647 h 2430"/>
              <a:gd name="T32" fmla="*/ 2147483647 w 3744"/>
              <a:gd name="T33" fmla="*/ 2147483647 h 2430"/>
              <a:gd name="T34" fmla="*/ 2147483647 w 3744"/>
              <a:gd name="T35" fmla="*/ 2147483647 h 2430"/>
              <a:gd name="T36" fmla="*/ 0 w 3744"/>
              <a:gd name="T37" fmla="*/ 2147483647 h 2430"/>
              <a:gd name="T38" fmla="*/ 2147483647 w 3744"/>
              <a:gd name="T39" fmla="*/ 2147483647 h 2430"/>
              <a:gd name="T40" fmla="*/ 2147483647 w 3744"/>
              <a:gd name="T41" fmla="*/ 2147483647 h 2430"/>
              <a:gd name="T42" fmla="*/ 2147483647 w 3744"/>
              <a:gd name="T43" fmla="*/ 2147483647 h 2430"/>
              <a:gd name="T44" fmla="*/ 2147483647 w 3744"/>
              <a:gd name="T45" fmla="*/ 2147483647 h 2430"/>
              <a:gd name="T46" fmla="*/ 2147483647 w 3744"/>
              <a:gd name="T47" fmla="*/ 2147483647 h 2430"/>
              <a:gd name="T48" fmla="*/ 2147483647 w 3744"/>
              <a:gd name="T49" fmla="*/ 2147483647 h 2430"/>
              <a:gd name="T50" fmla="*/ 2147483647 w 3744"/>
              <a:gd name="T51" fmla="*/ 2147483647 h 2430"/>
              <a:gd name="T52" fmla="*/ 2147483647 w 3744"/>
              <a:gd name="T53" fmla="*/ 2147483647 h 2430"/>
              <a:gd name="T54" fmla="*/ 2147483647 w 3744"/>
              <a:gd name="T55" fmla="*/ 2147483647 h 2430"/>
              <a:gd name="T56" fmla="*/ 2147483647 w 3744"/>
              <a:gd name="T57" fmla="*/ 2147483647 h 2430"/>
              <a:gd name="T58" fmla="*/ 2147483647 w 3744"/>
              <a:gd name="T59" fmla="*/ 2147483647 h 2430"/>
              <a:gd name="T60" fmla="*/ 2147483647 w 3744"/>
              <a:gd name="T61" fmla="*/ 2147483647 h 2430"/>
              <a:gd name="T62" fmla="*/ 2147483647 w 3744"/>
              <a:gd name="T63" fmla="*/ 2147483647 h 2430"/>
              <a:gd name="T64" fmla="*/ 2147483647 w 3744"/>
              <a:gd name="T65" fmla="*/ 2147483647 h 2430"/>
              <a:gd name="T66" fmla="*/ 2147483647 w 3744"/>
              <a:gd name="T67" fmla="*/ 2147483647 h 2430"/>
              <a:gd name="T68" fmla="*/ 2147483647 w 3744"/>
              <a:gd name="T69" fmla="*/ 2147483647 h 24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744"/>
              <a:gd name="T106" fmla="*/ 0 h 2430"/>
              <a:gd name="T107" fmla="*/ 3744 w 3744"/>
              <a:gd name="T108" fmla="*/ 2430 h 24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744" h="2430">
                <a:moveTo>
                  <a:pt x="2580" y="1588"/>
                </a:moveTo>
                <a:lnTo>
                  <a:pt x="2580" y="1941"/>
                </a:lnTo>
                <a:lnTo>
                  <a:pt x="3744" y="1011"/>
                </a:lnTo>
                <a:lnTo>
                  <a:pt x="2581" y="0"/>
                </a:lnTo>
                <a:lnTo>
                  <a:pt x="2581" y="343"/>
                </a:lnTo>
                <a:lnTo>
                  <a:pt x="2460" y="355"/>
                </a:lnTo>
                <a:lnTo>
                  <a:pt x="2342" y="371"/>
                </a:lnTo>
                <a:lnTo>
                  <a:pt x="2227" y="391"/>
                </a:lnTo>
                <a:lnTo>
                  <a:pt x="2115" y="415"/>
                </a:lnTo>
                <a:lnTo>
                  <a:pt x="2006" y="444"/>
                </a:lnTo>
                <a:lnTo>
                  <a:pt x="1902" y="476"/>
                </a:lnTo>
                <a:lnTo>
                  <a:pt x="1798" y="513"/>
                </a:lnTo>
                <a:lnTo>
                  <a:pt x="1698" y="552"/>
                </a:lnTo>
                <a:lnTo>
                  <a:pt x="1602" y="596"/>
                </a:lnTo>
                <a:lnTo>
                  <a:pt x="1508" y="643"/>
                </a:lnTo>
                <a:lnTo>
                  <a:pt x="1416" y="694"/>
                </a:lnTo>
                <a:lnTo>
                  <a:pt x="1327" y="748"/>
                </a:lnTo>
                <a:lnTo>
                  <a:pt x="1241" y="807"/>
                </a:lnTo>
                <a:lnTo>
                  <a:pt x="1157" y="867"/>
                </a:lnTo>
                <a:lnTo>
                  <a:pt x="1075" y="932"/>
                </a:lnTo>
                <a:lnTo>
                  <a:pt x="996" y="998"/>
                </a:lnTo>
                <a:lnTo>
                  <a:pt x="919" y="1069"/>
                </a:lnTo>
                <a:lnTo>
                  <a:pt x="845" y="1142"/>
                </a:lnTo>
                <a:lnTo>
                  <a:pt x="773" y="1218"/>
                </a:lnTo>
                <a:lnTo>
                  <a:pt x="702" y="1297"/>
                </a:lnTo>
                <a:lnTo>
                  <a:pt x="634" y="1379"/>
                </a:lnTo>
                <a:lnTo>
                  <a:pt x="568" y="1463"/>
                </a:lnTo>
                <a:lnTo>
                  <a:pt x="504" y="1549"/>
                </a:lnTo>
                <a:lnTo>
                  <a:pt x="441" y="1639"/>
                </a:lnTo>
                <a:lnTo>
                  <a:pt x="381" y="1730"/>
                </a:lnTo>
                <a:lnTo>
                  <a:pt x="322" y="1824"/>
                </a:lnTo>
                <a:lnTo>
                  <a:pt x="265" y="1921"/>
                </a:lnTo>
                <a:lnTo>
                  <a:pt x="209" y="2018"/>
                </a:lnTo>
                <a:lnTo>
                  <a:pt x="154" y="2118"/>
                </a:lnTo>
                <a:lnTo>
                  <a:pt x="101" y="2220"/>
                </a:lnTo>
                <a:lnTo>
                  <a:pt x="50" y="2324"/>
                </a:lnTo>
                <a:lnTo>
                  <a:pt x="0" y="2430"/>
                </a:lnTo>
                <a:lnTo>
                  <a:pt x="70" y="2360"/>
                </a:lnTo>
                <a:lnTo>
                  <a:pt x="139" y="2293"/>
                </a:lnTo>
                <a:lnTo>
                  <a:pt x="210" y="2228"/>
                </a:lnTo>
                <a:lnTo>
                  <a:pt x="281" y="2167"/>
                </a:lnTo>
                <a:lnTo>
                  <a:pt x="352" y="2106"/>
                </a:lnTo>
                <a:lnTo>
                  <a:pt x="424" y="2051"/>
                </a:lnTo>
                <a:lnTo>
                  <a:pt x="496" y="1996"/>
                </a:lnTo>
                <a:lnTo>
                  <a:pt x="569" y="1945"/>
                </a:lnTo>
                <a:lnTo>
                  <a:pt x="642" y="1896"/>
                </a:lnTo>
                <a:lnTo>
                  <a:pt x="716" y="1851"/>
                </a:lnTo>
                <a:lnTo>
                  <a:pt x="791" y="1808"/>
                </a:lnTo>
                <a:lnTo>
                  <a:pt x="866" y="1767"/>
                </a:lnTo>
                <a:lnTo>
                  <a:pt x="942" y="1730"/>
                </a:lnTo>
                <a:lnTo>
                  <a:pt x="1018" y="1697"/>
                </a:lnTo>
                <a:lnTo>
                  <a:pt x="1096" y="1665"/>
                </a:lnTo>
                <a:lnTo>
                  <a:pt x="1175" y="1636"/>
                </a:lnTo>
                <a:lnTo>
                  <a:pt x="1254" y="1611"/>
                </a:lnTo>
                <a:lnTo>
                  <a:pt x="1334" y="1588"/>
                </a:lnTo>
                <a:lnTo>
                  <a:pt x="1415" y="1568"/>
                </a:lnTo>
                <a:lnTo>
                  <a:pt x="1498" y="1552"/>
                </a:lnTo>
                <a:lnTo>
                  <a:pt x="1581" y="1538"/>
                </a:lnTo>
                <a:lnTo>
                  <a:pt x="1666" y="1526"/>
                </a:lnTo>
                <a:lnTo>
                  <a:pt x="1751" y="1519"/>
                </a:lnTo>
                <a:lnTo>
                  <a:pt x="1838" y="1514"/>
                </a:lnTo>
                <a:lnTo>
                  <a:pt x="1926" y="1512"/>
                </a:lnTo>
                <a:lnTo>
                  <a:pt x="2015" y="1513"/>
                </a:lnTo>
                <a:lnTo>
                  <a:pt x="2106" y="1518"/>
                </a:lnTo>
                <a:lnTo>
                  <a:pt x="2198" y="1526"/>
                </a:lnTo>
                <a:lnTo>
                  <a:pt x="2291" y="1536"/>
                </a:lnTo>
                <a:lnTo>
                  <a:pt x="2386" y="1550"/>
                </a:lnTo>
                <a:lnTo>
                  <a:pt x="2482" y="1568"/>
                </a:lnTo>
                <a:lnTo>
                  <a:pt x="2580" y="1588"/>
                </a:lnTo>
              </a:path>
            </a:pathLst>
          </a:custGeom>
          <a:solidFill>
            <a:srgbClr val="FFFF99"/>
          </a:solidFill>
          <a:ln w="0">
            <a:solidFill>
              <a:srgbClr val="000000"/>
            </a:solidFill>
            <a:round/>
            <a:headEnd/>
            <a:tailEnd/>
          </a:ln>
        </p:spPr>
        <p:txBody>
          <a:bodyPr/>
          <a:lstStyle/>
          <a:p>
            <a:endParaRPr lang="en-US"/>
          </a:p>
        </p:txBody>
      </p:sp>
      <p:sp>
        <p:nvSpPr>
          <p:cNvPr id="215061" name="Rectangle 21"/>
          <p:cNvSpPr>
            <a:spLocks noChangeArrowheads="1"/>
          </p:cNvSpPr>
          <p:nvPr/>
        </p:nvSpPr>
        <p:spPr bwMode="auto">
          <a:xfrm>
            <a:off x="990600" y="0"/>
            <a:ext cx="8153400" cy="1143000"/>
          </a:xfrm>
          <a:prstGeom prst="rect">
            <a:avLst/>
          </a:prstGeom>
          <a:noFill/>
          <a:ln w="12700">
            <a:noFill/>
            <a:miter lim="800000"/>
            <a:headEnd/>
            <a:tailEnd/>
          </a:ln>
          <a:effectLst/>
        </p:spPr>
        <p:txBody>
          <a:bodyPr lIns="90488" tIns="44450" rIns="90488" bIns="44450" anchor="ctr"/>
          <a:lstStyle/>
          <a:p>
            <a:pPr algn="ctr" eaLnBrk="0" hangingPunct="0">
              <a:defRPr/>
            </a:pPr>
            <a:r>
              <a:rPr lang="en-US" sz="2800" b="1" dirty="0">
                <a:solidFill>
                  <a:schemeClr val="tx2"/>
                </a:solidFill>
                <a:latin typeface="Times New Roman" panose="02020603050405020304" pitchFamily="18" charset="0"/>
                <a:cs typeface="Times New Roman" panose="02020603050405020304" pitchFamily="18" charset="0"/>
              </a:rPr>
              <a:t>CONTROL THE MODES AND ROUTES OF TRANSMISSION</a:t>
            </a:r>
          </a:p>
        </p:txBody>
      </p:sp>
    </p:spTree>
    <p:custDataLst>
      <p:tags r:id="rId1"/>
    </p:custData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FBFB8F52-4052-48DC-8B39-8A8B4109FE43}" type="slidenum">
              <a:rPr lang="en-US"/>
              <a:pPr>
                <a:defRPr/>
              </a:pPr>
              <a:t>32</a:t>
            </a:fld>
            <a:endParaRPr lang="en-US" dirty="0"/>
          </a:p>
        </p:txBody>
      </p:sp>
      <p:sp>
        <p:nvSpPr>
          <p:cNvPr id="421890" name="Rectangle 2"/>
          <p:cNvSpPr>
            <a:spLocks noGrp="1" noChangeArrowheads="1"/>
          </p:cNvSpPr>
          <p:nvPr>
            <p:ph type="title" idx="4294967295"/>
          </p:nvPr>
        </p:nvSpPr>
        <p:spPr>
          <a:xfrm>
            <a:off x="228600" y="274638"/>
            <a:ext cx="6934200" cy="1143000"/>
          </a:xfrm>
        </p:spPr>
        <p:txBody>
          <a:bodyPr anchorCtr="1">
            <a:normAutofit/>
          </a:bodyPr>
          <a:lstStyle/>
          <a:p>
            <a:pPr algn="ctr" fontAlgn="auto">
              <a:spcAft>
                <a:spcPts val="0"/>
              </a:spcAft>
              <a:defRPr/>
            </a:pPr>
            <a:r>
              <a:rPr lang="en-US" b="1" dirty="0">
                <a:solidFill>
                  <a:schemeClr val="tx2">
                    <a:satMod val="130000"/>
                  </a:schemeClr>
                </a:solidFill>
                <a:effectLst/>
                <a:latin typeface="Times New Roman" panose="02020603050405020304" pitchFamily="18" charset="0"/>
                <a:cs typeface="Times New Roman" panose="02020603050405020304" pitchFamily="18" charset="0"/>
              </a:rPr>
              <a:t>Antibiotic resistant organisms</a:t>
            </a:r>
          </a:p>
        </p:txBody>
      </p:sp>
      <p:sp>
        <p:nvSpPr>
          <p:cNvPr id="40964" name="Rectangle 3"/>
          <p:cNvSpPr>
            <a:spLocks noGrp="1" noChangeArrowheads="1"/>
          </p:cNvSpPr>
          <p:nvPr>
            <p:ph type="body" idx="4294967295"/>
          </p:nvPr>
        </p:nvSpPr>
        <p:spPr>
          <a:xfrm>
            <a:off x="228600" y="1371600"/>
            <a:ext cx="7696200" cy="4953000"/>
          </a:xfrm>
        </p:spPr>
        <p:txBody>
          <a:bodyPr/>
          <a:lstStyle/>
          <a:p>
            <a:pPr>
              <a:lnSpc>
                <a:spcPct val="90000"/>
              </a:lnSpc>
            </a:pPr>
            <a:r>
              <a:rPr lang="en-US" sz="2800" dirty="0" smtClean="0">
                <a:latin typeface="Calibri" panose="020F0502020204030204" pitchFamily="34" charset="0"/>
              </a:rPr>
              <a:t>MRSA</a:t>
            </a:r>
          </a:p>
          <a:p>
            <a:pPr>
              <a:lnSpc>
                <a:spcPct val="90000"/>
              </a:lnSpc>
            </a:pPr>
            <a:r>
              <a:rPr lang="en-US" sz="2800" dirty="0" smtClean="0">
                <a:latin typeface="Calibri" panose="020F0502020204030204" pitchFamily="34" charset="0"/>
              </a:rPr>
              <a:t>VRE</a:t>
            </a:r>
          </a:p>
          <a:p>
            <a:pPr>
              <a:lnSpc>
                <a:spcPct val="90000"/>
              </a:lnSpc>
            </a:pPr>
            <a:r>
              <a:rPr lang="en-US" sz="2800" dirty="0" smtClean="0">
                <a:latin typeface="Calibri" panose="020F0502020204030204" pitchFamily="34" charset="0"/>
              </a:rPr>
              <a:t>VISA</a:t>
            </a:r>
          </a:p>
          <a:p>
            <a:pPr>
              <a:lnSpc>
                <a:spcPct val="90000"/>
              </a:lnSpc>
            </a:pPr>
            <a:r>
              <a:rPr lang="en-US" sz="2800" dirty="0" smtClean="0">
                <a:latin typeface="Calibri" panose="020F0502020204030204" pitchFamily="34" charset="0"/>
              </a:rPr>
              <a:t>VRSA</a:t>
            </a:r>
          </a:p>
          <a:p>
            <a:pPr>
              <a:lnSpc>
                <a:spcPct val="90000"/>
              </a:lnSpc>
            </a:pPr>
            <a:r>
              <a:rPr lang="en-US" sz="2800" dirty="0" smtClean="0">
                <a:latin typeface="Calibri" panose="020F0502020204030204" pitchFamily="34" charset="0"/>
              </a:rPr>
              <a:t>ESBLs</a:t>
            </a:r>
            <a:br>
              <a:rPr lang="en-US" sz="2800" dirty="0" smtClean="0">
                <a:latin typeface="Calibri" panose="020F0502020204030204" pitchFamily="34" charset="0"/>
              </a:rPr>
            </a:br>
            <a:r>
              <a:rPr lang="en-US" sz="2800" dirty="0" smtClean="0">
                <a:latin typeface="Calibri" panose="020F0502020204030204" pitchFamily="34" charset="0"/>
              </a:rPr>
              <a:t>	E.coli</a:t>
            </a:r>
            <a:br>
              <a:rPr lang="en-US" sz="2800" dirty="0" smtClean="0">
                <a:latin typeface="Calibri" panose="020F0502020204030204" pitchFamily="34" charset="0"/>
              </a:rPr>
            </a:br>
            <a:r>
              <a:rPr lang="en-US" sz="2800" dirty="0" smtClean="0">
                <a:latin typeface="Calibri" panose="020F0502020204030204" pitchFamily="34" charset="0"/>
              </a:rPr>
              <a:t>	</a:t>
            </a:r>
            <a:r>
              <a:rPr lang="en-US" sz="2800" dirty="0" err="1" smtClean="0">
                <a:latin typeface="Calibri" panose="020F0502020204030204" pitchFamily="34" charset="0"/>
              </a:rPr>
              <a:t>Klebsiella</a:t>
            </a:r>
            <a:r>
              <a:rPr lang="en-US" sz="2800" dirty="0" smtClean="0">
                <a:latin typeface="Calibri" panose="020F0502020204030204" pitchFamily="34" charset="0"/>
              </a:rPr>
              <a:t> pneumoniae</a:t>
            </a:r>
          </a:p>
          <a:p>
            <a:pPr>
              <a:lnSpc>
                <a:spcPct val="90000"/>
              </a:lnSpc>
            </a:pPr>
            <a:r>
              <a:rPr lang="en-US" sz="2800" dirty="0" smtClean="0">
                <a:solidFill>
                  <a:schemeClr val="tx2"/>
                </a:solidFill>
                <a:latin typeface="Calibri" panose="020F0502020204030204" pitchFamily="34" charset="0"/>
              </a:rPr>
              <a:t>Organisms with Increasing Resistance</a:t>
            </a:r>
            <a:r>
              <a:rPr lang="en-US" sz="2800" dirty="0" smtClean="0">
                <a:latin typeface="Calibri" panose="020F0502020204030204" pitchFamily="34" charset="0"/>
              </a:rPr>
              <a:t/>
            </a:r>
            <a:br>
              <a:rPr lang="en-US" sz="2800" dirty="0" smtClean="0">
                <a:latin typeface="Calibri" panose="020F0502020204030204" pitchFamily="34" charset="0"/>
              </a:rPr>
            </a:br>
            <a:r>
              <a:rPr lang="en-US" sz="2800" dirty="0" smtClean="0">
                <a:latin typeface="Calibri" panose="020F0502020204030204" pitchFamily="34" charset="0"/>
              </a:rPr>
              <a:t>      Streptococcal pneumoniae</a:t>
            </a:r>
            <a:br>
              <a:rPr lang="en-US" sz="2800" dirty="0" smtClean="0">
                <a:latin typeface="Calibri" panose="020F0502020204030204" pitchFamily="34" charset="0"/>
              </a:rPr>
            </a:br>
            <a:r>
              <a:rPr lang="en-US" sz="2800" dirty="0" smtClean="0">
                <a:latin typeface="Calibri" panose="020F0502020204030204" pitchFamily="34" charset="0"/>
              </a:rPr>
              <a:t>      Pseudomonas-</a:t>
            </a:r>
            <a:r>
              <a:rPr lang="en-US" sz="2800" dirty="0" err="1" smtClean="0">
                <a:latin typeface="Calibri" panose="020F0502020204030204" pitchFamily="34" charset="0"/>
              </a:rPr>
              <a:t>Stenotrophomonas</a:t>
            </a:r>
            <a:r>
              <a:rPr lang="en-US" sz="2800" dirty="0" smtClean="0">
                <a:latin typeface="Calibri" panose="020F0502020204030204" pitchFamily="34" charset="0"/>
              </a:rPr>
              <a:t> </a:t>
            </a:r>
            <a:r>
              <a:rPr lang="en-US" sz="2800" dirty="0" err="1" smtClean="0">
                <a:latin typeface="Calibri" panose="020F0502020204030204" pitchFamily="34" charset="0"/>
              </a:rPr>
              <a:t>maltophilia</a:t>
            </a:r>
            <a:r>
              <a:rPr lang="en-US" sz="2800" dirty="0" smtClean="0">
                <a:latin typeface="Calibri" panose="020F0502020204030204" pitchFamily="34" charset="0"/>
              </a:rPr>
              <a:t/>
            </a:r>
            <a:br>
              <a:rPr lang="en-US" sz="2800" dirty="0" smtClean="0">
                <a:latin typeface="Calibri" panose="020F0502020204030204" pitchFamily="34" charset="0"/>
              </a:rPr>
            </a:br>
            <a:r>
              <a:rPr lang="en-US" sz="2800" dirty="0" smtClean="0">
                <a:latin typeface="Calibri" panose="020F0502020204030204" pitchFamily="34" charset="0"/>
              </a:rPr>
              <a:t>      Multiply Drug Resistant TB</a:t>
            </a:r>
          </a:p>
        </p:txBody>
      </p:sp>
    </p:spTree>
    <p:custDataLst>
      <p:tags r:id="rId1"/>
    </p:custData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0D730CBF-FFBB-4E07-B44A-99325EC37177}" type="slidenum">
              <a:rPr lang="en-US"/>
              <a:pPr>
                <a:defRPr/>
              </a:pPr>
              <a:t>33</a:t>
            </a:fld>
            <a:endParaRPr lang="en-US" dirty="0"/>
          </a:p>
        </p:txBody>
      </p:sp>
      <p:sp>
        <p:nvSpPr>
          <p:cNvPr id="423938" name="Rectangle 1026"/>
          <p:cNvSpPr>
            <a:spLocks noGrp="1" noChangeArrowheads="1"/>
          </p:cNvSpPr>
          <p:nvPr>
            <p:ph type="title" idx="4294967295"/>
          </p:nvPr>
        </p:nvSpPr>
        <p:spPr>
          <a:xfrm>
            <a:off x="304800" y="76200"/>
            <a:ext cx="6553200" cy="1143000"/>
          </a:xfrm>
        </p:spPr>
        <p:txBody>
          <a:bodyPr anchorCtr="1"/>
          <a:lstStyle/>
          <a:p>
            <a:pPr algn="ctr" fontAlgn="auto">
              <a:spcAft>
                <a:spcPts val="0"/>
              </a:spcAft>
              <a:defRPr/>
            </a:pPr>
            <a:r>
              <a:rPr lang="en-US" sz="4800" b="1" dirty="0">
                <a:solidFill>
                  <a:schemeClr val="tx2">
                    <a:satMod val="130000"/>
                  </a:schemeClr>
                </a:solidFill>
                <a:effectLst/>
                <a:latin typeface="Times New Roman" panose="02020603050405020304" pitchFamily="18" charset="0"/>
                <a:cs typeface="Times New Roman" panose="02020603050405020304" pitchFamily="18" charset="0"/>
              </a:rPr>
              <a:t>Clostridium difficile</a:t>
            </a:r>
          </a:p>
        </p:txBody>
      </p:sp>
      <p:sp>
        <p:nvSpPr>
          <p:cNvPr id="41988" name="Rectangle 1027"/>
          <p:cNvSpPr>
            <a:spLocks noGrp="1" noChangeArrowheads="1"/>
          </p:cNvSpPr>
          <p:nvPr>
            <p:ph type="body" idx="4294967295"/>
          </p:nvPr>
        </p:nvSpPr>
        <p:spPr>
          <a:xfrm>
            <a:off x="304800" y="1447800"/>
            <a:ext cx="7315200" cy="5410200"/>
          </a:xfrm>
        </p:spPr>
        <p:txBody>
          <a:bodyPr/>
          <a:lstStyle/>
          <a:p>
            <a:r>
              <a:rPr lang="en-US" dirty="0" smtClean="0">
                <a:latin typeface="Calibri" panose="020F0502020204030204" pitchFamily="34" charset="0"/>
              </a:rPr>
              <a:t>Leading cause of hospital acquired diarrhea</a:t>
            </a:r>
          </a:p>
          <a:p>
            <a:r>
              <a:rPr lang="en-US" dirty="0" smtClean="0">
                <a:latin typeface="Calibri" panose="020F0502020204030204" pitchFamily="34" charset="0"/>
              </a:rPr>
              <a:t>Antibiotics major factor</a:t>
            </a:r>
          </a:p>
          <a:p>
            <a:r>
              <a:rPr lang="en-US" dirty="0" smtClean="0">
                <a:latin typeface="Calibri" panose="020F0502020204030204" pitchFamily="34" charset="0"/>
              </a:rPr>
              <a:t>Spore forming </a:t>
            </a:r>
          </a:p>
          <a:p>
            <a:r>
              <a:rPr lang="en-US" dirty="0" smtClean="0">
                <a:latin typeface="Calibri" panose="020F0502020204030204" pitchFamily="34" charset="0"/>
              </a:rPr>
              <a:t>Difficult to kill – sterilization needed</a:t>
            </a:r>
          </a:p>
          <a:p>
            <a:r>
              <a:rPr lang="en-US" dirty="0" smtClean="0">
                <a:latin typeface="Calibri" panose="020F0502020204030204" pitchFamily="34" charset="0"/>
              </a:rPr>
              <a:t>Lasts in environment</a:t>
            </a:r>
          </a:p>
          <a:p>
            <a:r>
              <a:rPr lang="en-US" dirty="0" smtClean="0">
                <a:latin typeface="Calibri" panose="020F0502020204030204" pitchFamily="34" charset="0"/>
              </a:rPr>
              <a:t>Hand washing – alcohol based gel ineffective </a:t>
            </a:r>
          </a:p>
          <a:p>
            <a:pPr>
              <a:buFont typeface="Wingdings 2" pitchFamily="18" charset="2"/>
              <a:buNone/>
            </a:pPr>
            <a:r>
              <a:rPr lang="en-US" sz="2000" dirty="0" smtClean="0">
                <a:latin typeface="Calibri" panose="020F0502020204030204" pitchFamily="34" charset="0"/>
              </a:rPr>
              <a:t>	(see  </a:t>
            </a:r>
            <a:r>
              <a:rPr lang="en-US" sz="2000" b="1" i="1" dirty="0" smtClean="0">
                <a:latin typeface="Calibri" panose="020F0502020204030204" pitchFamily="34" charset="0"/>
              </a:rPr>
              <a:t>Clostridium difficile </a:t>
            </a:r>
            <a:r>
              <a:rPr lang="en-US" sz="2000" b="1" dirty="0" smtClean="0">
                <a:latin typeface="Calibri" panose="020F0502020204030204" pitchFamily="34" charset="0"/>
              </a:rPr>
              <a:t>for Healthcare Providers</a:t>
            </a:r>
          </a:p>
          <a:p>
            <a:pPr>
              <a:buFont typeface="Wingdings 2" pitchFamily="18" charset="2"/>
              <a:buNone/>
            </a:pPr>
            <a:r>
              <a:rPr lang="en-US" sz="2000" dirty="0" smtClean="0">
                <a:latin typeface="Calibri" panose="020F0502020204030204" pitchFamily="34" charset="0"/>
              </a:rPr>
              <a:t>	 http://www.cdc.gov/HAI/organisms/cdiff/Cdiff_faqs_HCP.html)</a:t>
            </a:r>
          </a:p>
        </p:txBody>
      </p:sp>
    </p:spTree>
    <p:custDataLst>
      <p:tags r:id="rId1"/>
    </p:custData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0" hangingPunct="0"/>
            <a:endParaRPr lang="en-US"/>
          </a:p>
        </p:txBody>
      </p:sp>
      <p:sp>
        <p:nvSpPr>
          <p:cNvPr id="43011"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0" hangingPunct="0"/>
            <a:endParaRPr lang="en-US"/>
          </a:p>
        </p:txBody>
      </p:sp>
      <p:sp>
        <p:nvSpPr>
          <p:cNvPr id="43012"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0" hangingPunct="0"/>
            <a:endParaRPr lang="en-US"/>
          </a:p>
        </p:txBody>
      </p:sp>
      <p:sp>
        <p:nvSpPr>
          <p:cNvPr id="43013"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0" hangingPunct="0"/>
            <a:endParaRPr lang="en-US"/>
          </a:p>
        </p:txBody>
      </p:sp>
      <p:sp>
        <p:nvSpPr>
          <p:cNvPr id="9" name="Slide Number Placeholder 8"/>
          <p:cNvSpPr>
            <a:spLocks noGrp="1"/>
          </p:cNvSpPr>
          <p:nvPr>
            <p:ph type="sldNum" sz="quarter" idx="12"/>
          </p:nvPr>
        </p:nvSpPr>
        <p:spPr/>
        <p:txBody>
          <a:bodyPr/>
          <a:lstStyle/>
          <a:p>
            <a:pPr>
              <a:defRPr/>
            </a:pPr>
            <a:fld id="{0711B97A-E093-44BC-87DF-9057288D4767}" type="slidenum">
              <a:rPr lang="en-US"/>
              <a:pPr>
                <a:defRPr/>
              </a:pPr>
              <a:t>34</a:t>
            </a:fld>
            <a:endParaRPr lang="en-US" dirty="0"/>
          </a:p>
        </p:txBody>
      </p:sp>
      <p:sp>
        <p:nvSpPr>
          <p:cNvPr id="43015" name="Rectangle 6"/>
          <p:cNvSpPr>
            <a:spLocks noGrp="1" noChangeArrowheads="1"/>
          </p:cNvSpPr>
          <p:nvPr>
            <p:ph type="title" idx="4294967295"/>
          </p:nvPr>
        </p:nvSpPr>
        <p:spPr bwMode="auto">
          <a:xfrm>
            <a:off x="533400" y="228601"/>
            <a:ext cx="6324600" cy="685800"/>
          </a:xfrm>
          <a:noFill/>
        </p:spPr>
        <p:txBody>
          <a:bodyPr vert="horz" wrap="square" lIns="90488" tIns="44450" rIns="90488" bIns="44450" numCol="1" anchorCtr="0" compatLnSpc="1">
            <a:prstTxWarp prst="textNoShape">
              <a:avLst/>
            </a:prstTxWarp>
            <a:normAutofit fontScale="90000"/>
          </a:bodyPr>
          <a:lstStyle/>
          <a:p>
            <a:pPr algn="ctr"/>
            <a:r>
              <a:rPr lang="en-US" sz="4400" b="1" dirty="0" smtClean="0">
                <a:effectLst/>
                <a:latin typeface="Times New Roman" panose="02020603050405020304" pitchFamily="18" charset="0"/>
                <a:cs typeface="Times New Roman" panose="02020603050405020304" pitchFamily="18" charset="0"/>
              </a:rPr>
              <a:t>HANDWASHING</a:t>
            </a:r>
          </a:p>
        </p:txBody>
      </p:sp>
      <p:sp>
        <p:nvSpPr>
          <p:cNvPr id="216071" name="Rectangle 7"/>
          <p:cNvSpPr>
            <a:spLocks noGrp="1" noChangeArrowheads="1"/>
          </p:cNvSpPr>
          <p:nvPr>
            <p:ph type="body" idx="4294967295"/>
          </p:nvPr>
        </p:nvSpPr>
        <p:spPr>
          <a:xfrm>
            <a:off x="533400" y="1066800"/>
            <a:ext cx="8229600" cy="4267200"/>
          </a:xfrm>
        </p:spPr>
        <p:txBody>
          <a:bodyPr lIns="90488" tIns="44450" rIns="90488" bIns="44450">
            <a:normAutofit/>
          </a:bodyPr>
          <a:lstStyle/>
          <a:p>
            <a:pPr marL="82296" indent="0" fontAlgn="auto">
              <a:lnSpc>
                <a:spcPct val="80000"/>
              </a:lnSpc>
              <a:spcAft>
                <a:spcPts val="0"/>
              </a:spcAft>
              <a:buNone/>
              <a:defRPr/>
            </a:pPr>
            <a:r>
              <a:rPr lang="en-US" dirty="0" smtClean="0">
                <a:latin typeface="Calibri" panose="020F0502020204030204" pitchFamily="34" charset="0"/>
              </a:rPr>
              <a:t>Single most important component of an Infection Prevention program</a:t>
            </a:r>
          </a:p>
          <a:p>
            <a:pPr marL="82296" indent="0" fontAlgn="auto">
              <a:lnSpc>
                <a:spcPct val="80000"/>
              </a:lnSpc>
              <a:spcAft>
                <a:spcPts val="0"/>
              </a:spcAft>
              <a:buNone/>
              <a:defRPr/>
            </a:pPr>
            <a:r>
              <a:rPr lang="en-US" dirty="0" smtClean="0">
                <a:latin typeface="Calibri" panose="020F0502020204030204" pitchFamily="34" charset="0"/>
              </a:rPr>
              <a:t>Hands must be washed with soap &amp; water</a:t>
            </a:r>
            <a:r>
              <a:rPr lang="en-US" dirty="0" smtClean="0">
                <a:effectLst>
                  <a:outerShdw blurRad="38100" dist="38100" dir="2700000" algn="tl">
                    <a:srgbClr val="000000"/>
                  </a:outerShdw>
                </a:effectLst>
                <a:latin typeface="Calibri" panose="020F0502020204030204" pitchFamily="34" charset="0"/>
              </a:rPr>
              <a:t> </a:t>
            </a:r>
            <a:r>
              <a:rPr lang="en-US" b="1" u="sng" dirty="0" smtClean="0">
                <a:latin typeface="Calibri" panose="020F0502020204030204" pitchFamily="34" charset="0"/>
              </a:rPr>
              <a:t>for a minimum of 20 seconds</a:t>
            </a:r>
            <a:r>
              <a:rPr lang="en-US" dirty="0" smtClean="0">
                <a:effectLst>
                  <a:outerShdw blurRad="38100" dist="38100" dir="2700000" algn="tl">
                    <a:srgbClr val="000000"/>
                  </a:outerShdw>
                </a:effectLst>
                <a:latin typeface="Calibri" panose="020F0502020204030204" pitchFamily="34" charset="0"/>
              </a:rPr>
              <a:t>:</a:t>
            </a:r>
          </a:p>
          <a:p>
            <a:pPr marL="82296" indent="0" fontAlgn="auto">
              <a:lnSpc>
                <a:spcPct val="80000"/>
              </a:lnSpc>
              <a:spcAft>
                <a:spcPts val="0"/>
              </a:spcAft>
              <a:buNone/>
              <a:defRPr/>
            </a:pPr>
            <a:endParaRPr lang="en-US" dirty="0" smtClean="0">
              <a:effectLst>
                <a:outerShdw blurRad="38100" dist="38100" dir="2700000" algn="tl">
                  <a:srgbClr val="000000"/>
                </a:outerShdw>
              </a:effectLst>
              <a:latin typeface="Calibri" panose="020F0502020204030204" pitchFamily="34" charset="0"/>
            </a:endParaRPr>
          </a:p>
          <a:p>
            <a:pPr marL="640080" lvl="1" indent="-237744" fontAlgn="auto">
              <a:lnSpc>
                <a:spcPct val="80000"/>
              </a:lnSpc>
              <a:spcAft>
                <a:spcPts val="0"/>
              </a:spcAft>
              <a:buFont typeface="Verdana"/>
              <a:buChar char="◦"/>
              <a:defRPr/>
            </a:pPr>
            <a:r>
              <a:rPr lang="en-US" sz="1800" dirty="0" smtClean="0">
                <a:latin typeface="Calibri" panose="020F0502020204030204" pitchFamily="34" charset="0"/>
              </a:rPr>
              <a:t>Before and after contact with patients, body fluids,</a:t>
            </a:r>
          </a:p>
          <a:p>
            <a:pPr marL="640080" lvl="1" indent="-237744" fontAlgn="auto">
              <a:lnSpc>
                <a:spcPct val="80000"/>
              </a:lnSpc>
              <a:spcAft>
                <a:spcPts val="0"/>
              </a:spcAft>
              <a:buFont typeface="Verdana"/>
              <a:buNone/>
              <a:defRPr/>
            </a:pPr>
            <a:r>
              <a:rPr lang="en-US" sz="1800" dirty="0" smtClean="0">
                <a:latin typeface="Calibri" panose="020F0502020204030204" pitchFamily="34" charset="0"/>
              </a:rPr>
              <a:t>    specimens, and contaminated or soiled item.</a:t>
            </a:r>
          </a:p>
          <a:p>
            <a:pPr marL="640080" lvl="1" indent="-237744" fontAlgn="auto">
              <a:lnSpc>
                <a:spcPct val="80000"/>
              </a:lnSpc>
              <a:spcAft>
                <a:spcPts val="0"/>
              </a:spcAft>
              <a:buFont typeface="Verdana"/>
              <a:buChar char="◦"/>
              <a:defRPr/>
            </a:pPr>
            <a:r>
              <a:rPr lang="en-US" sz="1800" dirty="0" smtClean="0">
                <a:latin typeface="Calibri" panose="020F0502020204030204" pitchFamily="34" charset="0"/>
              </a:rPr>
              <a:t>Between “clean” and “dirty” procedures on the same patient</a:t>
            </a:r>
          </a:p>
          <a:p>
            <a:pPr marL="640080" lvl="1" indent="-237744" fontAlgn="auto">
              <a:lnSpc>
                <a:spcPct val="80000"/>
              </a:lnSpc>
              <a:spcAft>
                <a:spcPts val="0"/>
              </a:spcAft>
              <a:buFont typeface="Verdana"/>
              <a:buChar char="◦"/>
              <a:defRPr/>
            </a:pPr>
            <a:r>
              <a:rPr lang="en-US" sz="1800" dirty="0" smtClean="0">
                <a:latin typeface="Calibri" panose="020F0502020204030204" pitchFamily="34" charset="0"/>
              </a:rPr>
              <a:t>After removing gloves</a:t>
            </a:r>
          </a:p>
          <a:p>
            <a:pPr marL="640080" lvl="1" indent="-237744" fontAlgn="auto">
              <a:lnSpc>
                <a:spcPct val="80000"/>
              </a:lnSpc>
              <a:spcAft>
                <a:spcPts val="0"/>
              </a:spcAft>
              <a:buFont typeface="Verdana"/>
              <a:buChar char="◦"/>
              <a:defRPr/>
            </a:pPr>
            <a:r>
              <a:rPr lang="en-US" sz="1800" dirty="0" smtClean="0">
                <a:latin typeface="Calibri" panose="020F0502020204030204" pitchFamily="34" charset="0"/>
              </a:rPr>
              <a:t>Before and after performing invasive procedures</a:t>
            </a:r>
          </a:p>
          <a:p>
            <a:pPr marL="640080" lvl="1" indent="-237744" fontAlgn="auto">
              <a:lnSpc>
                <a:spcPct val="80000"/>
              </a:lnSpc>
              <a:spcAft>
                <a:spcPts val="0"/>
              </a:spcAft>
              <a:buFont typeface="Verdana"/>
              <a:buChar char="◦"/>
              <a:defRPr/>
            </a:pPr>
            <a:r>
              <a:rPr lang="en-US" sz="1800" dirty="0" smtClean="0">
                <a:latin typeface="Calibri" panose="020F0502020204030204" pitchFamily="34" charset="0"/>
              </a:rPr>
              <a:t>After using the bathroom</a:t>
            </a:r>
          </a:p>
          <a:p>
            <a:pPr marL="640080" lvl="1" indent="-237744" fontAlgn="auto">
              <a:lnSpc>
                <a:spcPct val="80000"/>
              </a:lnSpc>
              <a:spcAft>
                <a:spcPts val="0"/>
              </a:spcAft>
              <a:buFont typeface="Verdana"/>
              <a:buChar char="◦"/>
              <a:defRPr/>
            </a:pPr>
            <a:r>
              <a:rPr lang="en-US" sz="1800" dirty="0" smtClean="0">
                <a:latin typeface="Calibri" panose="020F0502020204030204" pitchFamily="34" charset="0"/>
              </a:rPr>
              <a:t>Before eating</a:t>
            </a:r>
          </a:p>
          <a:p>
            <a:pPr marL="640080" lvl="1" indent="-237744" fontAlgn="auto">
              <a:lnSpc>
                <a:spcPct val="80000"/>
              </a:lnSpc>
              <a:spcAft>
                <a:spcPts val="0"/>
              </a:spcAft>
              <a:buFont typeface="Verdana"/>
              <a:buChar char="◦"/>
              <a:defRPr/>
            </a:pPr>
            <a:r>
              <a:rPr lang="en-US" sz="1800" dirty="0" smtClean="0">
                <a:latin typeface="Calibri" panose="020F0502020204030204" pitchFamily="34" charset="0"/>
              </a:rPr>
              <a:t>When your hands are visibly soiled</a:t>
            </a:r>
          </a:p>
          <a:p>
            <a:pPr marL="640080" lvl="1" indent="-237744" fontAlgn="auto">
              <a:lnSpc>
                <a:spcPct val="80000"/>
              </a:lnSpc>
              <a:spcAft>
                <a:spcPts val="0"/>
              </a:spcAft>
              <a:buFont typeface="Verdana"/>
              <a:buChar char="◦"/>
              <a:defRPr/>
            </a:pPr>
            <a:r>
              <a:rPr lang="en-US" sz="1800" dirty="0" smtClean="0">
                <a:latin typeface="Calibri" panose="020F0502020204030204" pitchFamily="34" charset="0"/>
              </a:rPr>
              <a:t>After coughing and sneezing</a:t>
            </a:r>
          </a:p>
        </p:txBody>
      </p:sp>
      <p:pic>
        <p:nvPicPr>
          <p:cNvPr id="43017" name="Picture 8"/>
          <p:cNvPicPr>
            <a:picLocks noChangeAspect="1" noChangeArrowheads="1"/>
          </p:cNvPicPr>
          <p:nvPr/>
        </p:nvPicPr>
        <p:blipFill>
          <a:blip r:embed="rId4" cstate="print"/>
          <a:srcRect/>
          <a:stretch>
            <a:fillRect/>
          </a:stretch>
        </p:blipFill>
        <p:spPr bwMode="auto">
          <a:xfrm>
            <a:off x="6172200" y="3124200"/>
            <a:ext cx="2667000" cy="34290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0" hangingPunct="0"/>
            <a:endParaRPr lang="en-US"/>
          </a:p>
        </p:txBody>
      </p:sp>
      <p:sp>
        <p:nvSpPr>
          <p:cNvPr id="44035"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0" hangingPunct="0"/>
            <a:endParaRPr lang="en-US"/>
          </a:p>
        </p:txBody>
      </p:sp>
      <p:sp>
        <p:nvSpPr>
          <p:cNvPr id="44036"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0" hangingPunct="0"/>
            <a:endParaRPr lang="en-US"/>
          </a:p>
        </p:txBody>
      </p:sp>
      <p:sp>
        <p:nvSpPr>
          <p:cNvPr id="44037"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0" hangingPunct="0"/>
            <a:endParaRPr lang="en-US"/>
          </a:p>
        </p:txBody>
      </p:sp>
      <p:sp>
        <p:nvSpPr>
          <p:cNvPr id="9" name="Slide Number Placeholder 8"/>
          <p:cNvSpPr>
            <a:spLocks noGrp="1"/>
          </p:cNvSpPr>
          <p:nvPr>
            <p:ph type="sldNum" sz="quarter" idx="12"/>
          </p:nvPr>
        </p:nvSpPr>
        <p:spPr/>
        <p:txBody>
          <a:bodyPr/>
          <a:lstStyle/>
          <a:p>
            <a:pPr>
              <a:defRPr/>
            </a:pPr>
            <a:fld id="{EC085B2C-BAC1-45DC-8552-95DF7FF8652D}" type="slidenum">
              <a:rPr lang="en-US"/>
              <a:pPr>
                <a:defRPr/>
              </a:pPr>
              <a:t>35</a:t>
            </a:fld>
            <a:endParaRPr lang="en-US" dirty="0"/>
          </a:p>
        </p:txBody>
      </p:sp>
      <p:sp>
        <p:nvSpPr>
          <p:cNvPr id="208902" name="Rectangle 6"/>
          <p:cNvSpPr>
            <a:spLocks noGrp="1" noChangeArrowheads="1"/>
          </p:cNvSpPr>
          <p:nvPr>
            <p:ph type="title" idx="4294967295"/>
          </p:nvPr>
        </p:nvSpPr>
        <p:spPr>
          <a:xfrm>
            <a:off x="457200" y="301625"/>
            <a:ext cx="6629400" cy="838200"/>
          </a:xfrm>
        </p:spPr>
        <p:txBody>
          <a:bodyPr lIns="90488" tIns="44450" rIns="90488" bIns="44450">
            <a:normAutofit/>
          </a:bodyPr>
          <a:lstStyle/>
          <a:p>
            <a:pPr algn="ctr" fontAlgn="auto">
              <a:spcAft>
                <a:spcPts val="0"/>
              </a:spcAft>
              <a:defRPr/>
            </a:pPr>
            <a:r>
              <a:rPr lang="en-US" sz="3200" b="1" dirty="0">
                <a:solidFill>
                  <a:schemeClr val="tx2">
                    <a:satMod val="130000"/>
                  </a:schemeClr>
                </a:solidFill>
                <a:effectLst/>
                <a:latin typeface="Times New Roman" panose="02020603050405020304" pitchFamily="18" charset="0"/>
                <a:cs typeface="Times New Roman" panose="02020603050405020304" pitchFamily="18" charset="0"/>
              </a:rPr>
              <a:t>ALCOHOL BASED HAND GEL</a:t>
            </a:r>
          </a:p>
        </p:txBody>
      </p:sp>
      <p:sp>
        <p:nvSpPr>
          <p:cNvPr id="44040" name="Rectangle 7"/>
          <p:cNvSpPr>
            <a:spLocks noGrp="1" noChangeArrowheads="1"/>
          </p:cNvSpPr>
          <p:nvPr>
            <p:ph type="body" idx="4294967295"/>
          </p:nvPr>
        </p:nvSpPr>
        <p:spPr>
          <a:xfrm>
            <a:off x="228600" y="3657600"/>
            <a:ext cx="7543800" cy="2895600"/>
          </a:xfrm>
        </p:spPr>
        <p:txBody>
          <a:bodyPr lIns="90488" tIns="44450" rIns="90488" bIns="44450">
            <a:normAutofit/>
          </a:bodyPr>
          <a:lstStyle/>
          <a:p>
            <a:pPr>
              <a:spcBef>
                <a:spcPct val="0"/>
              </a:spcBef>
            </a:pPr>
            <a:r>
              <a:rPr lang="en-US" sz="2000" dirty="0" smtClean="0">
                <a:latin typeface="Calibri" panose="020F0502020204030204" pitchFamily="34" charset="0"/>
              </a:rPr>
              <a:t>The alcohol based hand antiseptic should adequately wet hands. </a:t>
            </a:r>
          </a:p>
          <a:p>
            <a:pPr marL="0" indent="0">
              <a:spcBef>
                <a:spcPct val="0"/>
              </a:spcBef>
              <a:buNone/>
            </a:pPr>
            <a:r>
              <a:rPr lang="en-US" sz="2000" dirty="0" smtClean="0">
                <a:latin typeface="Calibri" panose="020F0502020204030204" pitchFamily="34" charset="0"/>
              </a:rPr>
              <a:t> </a:t>
            </a:r>
          </a:p>
          <a:p>
            <a:pPr>
              <a:spcBef>
                <a:spcPct val="0"/>
              </a:spcBef>
            </a:pPr>
            <a:r>
              <a:rPr lang="en-US" sz="2000" dirty="0" smtClean="0">
                <a:latin typeface="Calibri" panose="020F0502020204030204" pitchFamily="34" charset="0"/>
              </a:rPr>
              <a:t>Allow to air dry.  </a:t>
            </a:r>
          </a:p>
          <a:p>
            <a:pPr marL="0" indent="0">
              <a:spcBef>
                <a:spcPct val="0"/>
              </a:spcBef>
              <a:buNone/>
            </a:pPr>
            <a:endParaRPr lang="en-US" sz="2000" dirty="0" smtClean="0">
              <a:latin typeface="Calibri" panose="020F0502020204030204" pitchFamily="34" charset="0"/>
            </a:endParaRPr>
          </a:p>
          <a:p>
            <a:pPr>
              <a:spcBef>
                <a:spcPct val="0"/>
              </a:spcBef>
            </a:pPr>
            <a:r>
              <a:rPr lang="en-US" sz="2000" dirty="0" smtClean="0">
                <a:latin typeface="Calibri" panose="020F0502020204030204" pitchFamily="34" charset="0"/>
              </a:rPr>
              <a:t>Alcohol gel is appropriate for hand antisepsis before and after patient care, except when the hands are visibly soiled. </a:t>
            </a:r>
          </a:p>
          <a:p>
            <a:pPr marL="0" indent="0">
              <a:spcBef>
                <a:spcPct val="0"/>
              </a:spcBef>
              <a:buNone/>
            </a:pPr>
            <a:endParaRPr lang="en-US" sz="2000" dirty="0" smtClean="0">
              <a:latin typeface="Calibri" panose="020F0502020204030204" pitchFamily="34" charset="0"/>
            </a:endParaRPr>
          </a:p>
          <a:p>
            <a:pPr>
              <a:spcBef>
                <a:spcPct val="0"/>
              </a:spcBef>
            </a:pPr>
            <a:r>
              <a:rPr lang="en-US" sz="2000" dirty="0" smtClean="0">
                <a:latin typeface="Calibri" panose="020F0502020204030204" pitchFamily="34" charset="0"/>
              </a:rPr>
              <a:t> </a:t>
            </a:r>
            <a:r>
              <a:rPr lang="en-US" sz="2000" u="sng" dirty="0" smtClean="0">
                <a:latin typeface="Calibri" panose="020F0502020204030204" pitchFamily="34" charset="0"/>
              </a:rPr>
              <a:t>Do not use if the patient has C. difficile.</a:t>
            </a:r>
          </a:p>
        </p:txBody>
      </p:sp>
      <p:pic>
        <p:nvPicPr>
          <p:cNvPr id="44041" name="Picture 8"/>
          <p:cNvPicPr>
            <a:picLocks noChangeAspect="1" noChangeArrowheads="1"/>
          </p:cNvPicPr>
          <p:nvPr/>
        </p:nvPicPr>
        <p:blipFill>
          <a:blip r:embed="rId4" cstate="print"/>
          <a:srcRect/>
          <a:stretch>
            <a:fillRect/>
          </a:stretch>
        </p:blipFill>
        <p:spPr bwMode="auto">
          <a:xfrm>
            <a:off x="647700" y="1120775"/>
            <a:ext cx="6172200" cy="2308225"/>
          </a:xfrm>
          <a:prstGeom prst="rect">
            <a:avLst/>
          </a:prstGeom>
          <a:noFill/>
          <a:ln w="12700">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bwMode="auto">
          <a:xfrm>
            <a:off x="609599" y="381000"/>
            <a:ext cx="6347713" cy="908712"/>
          </a:xfrm>
        </p:spPr>
        <p:txBody>
          <a:bodyPr vert="horz" wrap="square" lIns="91440" tIns="45720" rIns="91440" bIns="45720" numCol="1" anchorCtr="0" compatLnSpc="1">
            <a:prstTxWarp prst="textNoShape">
              <a:avLst/>
            </a:prstTxWarp>
            <a:normAutofit/>
          </a:bodyPr>
          <a:lstStyle/>
          <a:p>
            <a:pPr algn="ctr"/>
            <a:r>
              <a:rPr lang="en-US" sz="4400" b="1" dirty="0" smtClean="0">
                <a:effectLst/>
                <a:latin typeface="Times New Roman" panose="02020603050405020304" pitchFamily="18" charset="0"/>
                <a:cs typeface="Times New Roman" panose="02020603050405020304" pitchFamily="18" charset="0"/>
              </a:rPr>
              <a:t>Nurses Nail Care</a:t>
            </a:r>
          </a:p>
        </p:txBody>
      </p:sp>
      <p:sp>
        <p:nvSpPr>
          <p:cNvPr id="45059" name="Rectangle 3"/>
          <p:cNvSpPr>
            <a:spLocks noGrp="1" noChangeArrowheads="1"/>
          </p:cNvSpPr>
          <p:nvPr>
            <p:ph idx="1"/>
          </p:nvPr>
        </p:nvSpPr>
        <p:spPr>
          <a:xfrm>
            <a:off x="304800" y="1447800"/>
            <a:ext cx="7543800" cy="4800600"/>
          </a:xfrm>
        </p:spPr>
        <p:txBody>
          <a:bodyPr>
            <a:normAutofit lnSpcReduction="10000"/>
          </a:bodyPr>
          <a:lstStyle/>
          <a:p>
            <a:r>
              <a:rPr lang="en-US" sz="2400" dirty="0" smtClean="0">
                <a:latin typeface="Calibri" panose="020F0502020204030204" pitchFamily="34" charset="0"/>
              </a:rPr>
              <a:t>Artificial nails, tips, wraps banned. </a:t>
            </a:r>
          </a:p>
          <a:p>
            <a:pPr marL="0" indent="0">
              <a:buNone/>
            </a:pPr>
            <a:endParaRPr lang="en-US" sz="2400" dirty="0" smtClean="0">
              <a:latin typeface="Calibri" panose="020F0502020204030204" pitchFamily="34" charset="0"/>
            </a:endParaRPr>
          </a:p>
          <a:p>
            <a:r>
              <a:rPr lang="en-US" sz="2400" dirty="0" smtClean="0">
                <a:latin typeface="Calibri" panose="020F0502020204030204" pitchFamily="34" charset="0"/>
              </a:rPr>
              <a:t>Natural nails ¼ inch long past fingertip</a:t>
            </a:r>
          </a:p>
          <a:p>
            <a:pPr marL="0" indent="0">
              <a:buNone/>
            </a:pPr>
            <a:endParaRPr lang="en-US" sz="2400" dirty="0" smtClean="0">
              <a:latin typeface="Calibri" panose="020F0502020204030204" pitchFamily="34" charset="0"/>
            </a:endParaRPr>
          </a:p>
          <a:p>
            <a:r>
              <a:rPr lang="en-US" sz="2400" dirty="0" smtClean="0">
                <a:latin typeface="Calibri" panose="020F0502020204030204" pitchFamily="34" charset="0"/>
              </a:rPr>
              <a:t>Intact nail polish-all healthcare workers that have pt. contact.</a:t>
            </a:r>
          </a:p>
          <a:p>
            <a:pPr marL="0" indent="0">
              <a:buNone/>
            </a:pPr>
            <a:endParaRPr lang="en-US" sz="2400" dirty="0" smtClean="0">
              <a:latin typeface="Calibri" panose="020F0502020204030204" pitchFamily="34" charset="0"/>
            </a:endParaRPr>
          </a:p>
          <a:p>
            <a:r>
              <a:rPr lang="en-US" sz="2400" dirty="0" smtClean="0">
                <a:latin typeface="Calibri" panose="020F0502020204030204" pitchFamily="34" charset="0"/>
              </a:rPr>
              <a:t>Neonatal nursery in Oklahoma babies died, PSAE infection, CDC, State DOH –tested staff –genotype for strain done and found 2 nurses, 1 with artificial nails and the other with long nails had same strain on nails.</a:t>
            </a:r>
          </a:p>
          <a:p>
            <a:pPr>
              <a:buFontTx/>
              <a:buNone/>
            </a:pPr>
            <a:endParaRPr lang="en-US" sz="2800" dirty="0" smtClean="0"/>
          </a:p>
        </p:txBody>
      </p:sp>
      <p:sp>
        <p:nvSpPr>
          <p:cNvPr id="4" name="Slide Number Placeholder 3"/>
          <p:cNvSpPr>
            <a:spLocks noGrp="1"/>
          </p:cNvSpPr>
          <p:nvPr>
            <p:ph type="sldNum" sz="quarter" idx="12"/>
          </p:nvPr>
        </p:nvSpPr>
        <p:spPr/>
        <p:txBody>
          <a:bodyPr/>
          <a:lstStyle/>
          <a:p>
            <a:pPr>
              <a:defRPr/>
            </a:pPr>
            <a:fld id="{4AEE20ED-9535-4A60-9DD1-90819B996532}" type="slidenum">
              <a:rPr lang="en-US"/>
              <a:pPr>
                <a:defRPr/>
              </a:pPr>
              <a:t>36</a:t>
            </a:fld>
            <a:endParaRPr lang="en-US" dirty="0"/>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228600" y="228600"/>
            <a:ext cx="6781800" cy="838200"/>
          </a:xfrm>
          <a:prstGeom prst="rect">
            <a:avLst/>
          </a:prstGeom>
          <a:noFill/>
          <a:ln w="9525">
            <a:noFill/>
            <a:miter lim="800000"/>
            <a:headEnd/>
            <a:tailEnd/>
          </a:ln>
        </p:spPr>
        <p:txBody>
          <a:bodyPr lIns="92075" tIns="46038" rIns="92075" bIns="46038" anchor="ctr"/>
          <a:lstStyle/>
          <a:p>
            <a:pPr algn="ctr">
              <a:lnSpc>
                <a:spcPct val="80000"/>
              </a:lnSpc>
            </a:pPr>
            <a:r>
              <a:rPr lang="en-US" sz="3200" b="1" dirty="0">
                <a:solidFill>
                  <a:schemeClr val="tx2"/>
                </a:solidFill>
                <a:latin typeface="Times New Roman" panose="02020603050405020304" pitchFamily="18" charset="0"/>
                <a:cs typeface="Times New Roman" panose="02020603050405020304" pitchFamily="18" charset="0"/>
              </a:rPr>
              <a:t>Recommended Hand Hygiene Technique</a:t>
            </a:r>
          </a:p>
        </p:txBody>
      </p:sp>
      <p:sp>
        <p:nvSpPr>
          <p:cNvPr id="533507" name="Rectangle 3"/>
          <p:cNvSpPr>
            <a:spLocks noChangeArrowheads="1"/>
          </p:cNvSpPr>
          <p:nvPr/>
        </p:nvSpPr>
        <p:spPr bwMode="auto">
          <a:xfrm>
            <a:off x="457200" y="1219200"/>
            <a:ext cx="8610600" cy="5181600"/>
          </a:xfrm>
          <a:prstGeom prst="rect">
            <a:avLst/>
          </a:prstGeom>
          <a:noFill/>
          <a:ln w="9525">
            <a:noFill/>
            <a:miter lim="800000"/>
            <a:headEnd/>
            <a:tailEnd/>
          </a:ln>
          <a:effectLst/>
        </p:spPr>
        <p:txBody>
          <a:bodyPr lIns="92075" tIns="46038" rIns="92075" bIns="46038"/>
          <a:lstStyle/>
          <a:p>
            <a:pPr>
              <a:lnSpc>
                <a:spcPct val="85000"/>
              </a:lnSpc>
              <a:spcBef>
                <a:spcPct val="50000"/>
              </a:spcBef>
              <a:buClr>
                <a:schemeClr val="hlink"/>
              </a:buClr>
              <a:buSzPct val="70000"/>
              <a:defRPr/>
            </a:pPr>
            <a:r>
              <a:rPr lang="en-US" sz="2800" u="sng" dirty="0">
                <a:latin typeface="Calibri" panose="020F0502020204030204" pitchFamily="34" charset="0"/>
                <a:cs typeface="+mn-cs"/>
              </a:rPr>
              <a:t>Handrubs</a:t>
            </a:r>
          </a:p>
          <a:p>
            <a:pPr marL="800100" lvl="1" indent="-342900">
              <a:lnSpc>
                <a:spcPct val="85000"/>
              </a:lnSpc>
              <a:spcBef>
                <a:spcPct val="50000"/>
              </a:spcBef>
              <a:buFont typeface="Arial" panose="020B0604020202020204" pitchFamily="34" charset="0"/>
              <a:buChar char="•"/>
              <a:defRPr/>
            </a:pPr>
            <a:r>
              <a:rPr lang="en-US" sz="2000" dirty="0">
                <a:latin typeface="Calibri" panose="020F0502020204030204" pitchFamily="34" charset="0"/>
                <a:cs typeface="+mn-cs"/>
              </a:rPr>
              <a:t>Apply to palm of one hand, </a:t>
            </a:r>
            <a:br>
              <a:rPr lang="en-US" sz="2000" dirty="0">
                <a:latin typeface="Calibri" panose="020F0502020204030204" pitchFamily="34" charset="0"/>
                <a:cs typeface="+mn-cs"/>
              </a:rPr>
            </a:br>
            <a:r>
              <a:rPr lang="en-US" sz="2000" dirty="0">
                <a:latin typeface="Calibri" panose="020F0502020204030204" pitchFamily="34" charset="0"/>
                <a:cs typeface="+mn-cs"/>
              </a:rPr>
              <a:t>Rub hands together covering</a:t>
            </a:r>
            <a:br>
              <a:rPr lang="en-US" sz="2000" dirty="0">
                <a:latin typeface="Calibri" panose="020F0502020204030204" pitchFamily="34" charset="0"/>
                <a:cs typeface="+mn-cs"/>
              </a:rPr>
            </a:br>
            <a:r>
              <a:rPr lang="en-US" sz="2000" dirty="0">
                <a:latin typeface="Calibri" panose="020F0502020204030204" pitchFamily="34" charset="0"/>
                <a:cs typeface="+mn-cs"/>
              </a:rPr>
              <a:t>all surfaces until dry </a:t>
            </a:r>
          </a:p>
          <a:p>
            <a:pPr marL="800100" lvl="1" indent="-342900">
              <a:lnSpc>
                <a:spcPct val="85000"/>
              </a:lnSpc>
              <a:spcBef>
                <a:spcPct val="50000"/>
              </a:spcBef>
              <a:buFont typeface="Arial" panose="020B0604020202020204" pitchFamily="34" charset="0"/>
              <a:buChar char="•"/>
              <a:defRPr/>
            </a:pPr>
            <a:r>
              <a:rPr lang="en-US" sz="2000" dirty="0">
                <a:latin typeface="Calibri" panose="020F0502020204030204" pitchFamily="34" charset="0"/>
                <a:cs typeface="+mn-cs"/>
              </a:rPr>
              <a:t>Volume: based on manufacturer</a:t>
            </a:r>
          </a:p>
          <a:p>
            <a:pPr>
              <a:lnSpc>
                <a:spcPct val="85000"/>
              </a:lnSpc>
              <a:spcBef>
                <a:spcPct val="50000"/>
              </a:spcBef>
              <a:buClr>
                <a:schemeClr val="hlink"/>
              </a:buClr>
              <a:buSzPct val="70000"/>
              <a:defRPr/>
            </a:pPr>
            <a:r>
              <a:rPr lang="en-US" sz="2800" u="sng" dirty="0">
                <a:latin typeface="Calibri" panose="020F0502020204030204" pitchFamily="34" charset="0"/>
                <a:cs typeface="+mn-cs"/>
              </a:rPr>
              <a:t>Handwashing</a:t>
            </a:r>
            <a:r>
              <a:rPr lang="en-US" sz="3200" dirty="0">
                <a:latin typeface="Calibri" panose="020F0502020204030204" pitchFamily="34" charset="0"/>
                <a:cs typeface="+mn-cs"/>
              </a:rPr>
              <a:t>                   </a:t>
            </a:r>
          </a:p>
          <a:p>
            <a:pPr marL="800100" lvl="1" indent="-342900">
              <a:lnSpc>
                <a:spcPct val="85000"/>
              </a:lnSpc>
              <a:spcBef>
                <a:spcPct val="50000"/>
              </a:spcBef>
              <a:buFont typeface="Arial" panose="020B0604020202020204" pitchFamily="34" charset="0"/>
              <a:buChar char="•"/>
              <a:defRPr/>
            </a:pPr>
            <a:r>
              <a:rPr lang="en-US" sz="2000" dirty="0">
                <a:latin typeface="Calibri" panose="020F0502020204030204" pitchFamily="34" charset="0"/>
                <a:cs typeface="+mn-cs"/>
              </a:rPr>
              <a:t>Wet hands with water,</a:t>
            </a:r>
            <a:br>
              <a:rPr lang="en-US" sz="2000" dirty="0">
                <a:latin typeface="Calibri" panose="020F0502020204030204" pitchFamily="34" charset="0"/>
                <a:cs typeface="+mn-cs"/>
              </a:rPr>
            </a:br>
            <a:r>
              <a:rPr lang="en-US" sz="2000" dirty="0">
                <a:latin typeface="Calibri" panose="020F0502020204030204" pitchFamily="34" charset="0"/>
                <a:cs typeface="+mn-cs"/>
              </a:rPr>
              <a:t>apply soap, rub hands </a:t>
            </a:r>
            <a:br>
              <a:rPr lang="en-US" sz="2000" dirty="0">
                <a:latin typeface="Calibri" panose="020F0502020204030204" pitchFamily="34" charset="0"/>
                <a:cs typeface="+mn-cs"/>
              </a:rPr>
            </a:br>
            <a:r>
              <a:rPr lang="en-US" sz="2000" dirty="0">
                <a:latin typeface="Calibri" panose="020F0502020204030204" pitchFamily="34" charset="0"/>
                <a:cs typeface="+mn-cs"/>
              </a:rPr>
              <a:t>together for at least </a:t>
            </a:r>
            <a:r>
              <a:rPr lang="en-US" sz="2000" dirty="0">
                <a:effectLst>
                  <a:outerShdw blurRad="38100" dist="38100" dir="2700000" algn="tl">
                    <a:srgbClr val="000000"/>
                  </a:outerShdw>
                </a:effectLst>
                <a:latin typeface="Calibri" panose="020F0502020204030204" pitchFamily="34" charset="0"/>
                <a:cs typeface="+mn-cs"/>
              </a:rPr>
              <a:t/>
            </a:r>
            <a:br>
              <a:rPr lang="en-US" sz="2000" dirty="0">
                <a:effectLst>
                  <a:outerShdw blurRad="38100" dist="38100" dir="2700000" algn="tl">
                    <a:srgbClr val="000000"/>
                  </a:outerShdw>
                </a:effectLst>
                <a:latin typeface="Calibri" panose="020F0502020204030204" pitchFamily="34" charset="0"/>
                <a:cs typeface="+mn-cs"/>
              </a:rPr>
            </a:br>
            <a:r>
              <a:rPr lang="en-US" sz="2000" dirty="0" smtClean="0">
                <a:latin typeface="Calibri" panose="020F0502020204030204" pitchFamily="34" charset="0"/>
                <a:cs typeface="+mn-cs"/>
              </a:rPr>
              <a:t>20 </a:t>
            </a:r>
            <a:r>
              <a:rPr lang="en-US" sz="2000" dirty="0">
                <a:latin typeface="Calibri" panose="020F0502020204030204" pitchFamily="34" charset="0"/>
                <a:cs typeface="+mn-cs"/>
              </a:rPr>
              <a:t>seconds</a:t>
            </a:r>
          </a:p>
          <a:p>
            <a:pPr marL="800100" lvl="1" indent="-342900">
              <a:lnSpc>
                <a:spcPct val="85000"/>
              </a:lnSpc>
              <a:spcBef>
                <a:spcPct val="50000"/>
              </a:spcBef>
              <a:buFont typeface="Arial" panose="020B0604020202020204" pitchFamily="34" charset="0"/>
              <a:buChar char="•"/>
              <a:defRPr/>
            </a:pPr>
            <a:r>
              <a:rPr lang="en-US" sz="2000" dirty="0">
                <a:latin typeface="Calibri" panose="020F0502020204030204" pitchFamily="34" charset="0"/>
                <a:cs typeface="+mn-cs"/>
              </a:rPr>
              <a:t>Rinse and dry with </a:t>
            </a:r>
            <a:br>
              <a:rPr lang="en-US" sz="2000" dirty="0">
                <a:latin typeface="Calibri" panose="020F0502020204030204" pitchFamily="34" charset="0"/>
                <a:cs typeface="+mn-cs"/>
              </a:rPr>
            </a:br>
            <a:r>
              <a:rPr lang="en-US" sz="2000" dirty="0">
                <a:latin typeface="Calibri" panose="020F0502020204030204" pitchFamily="34" charset="0"/>
                <a:cs typeface="+mn-cs"/>
              </a:rPr>
              <a:t>disposable towel</a:t>
            </a:r>
          </a:p>
          <a:p>
            <a:pPr marL="800100" lvl="1" indent="-342900">
              <a:lnSpc>
                <a:spcPct val="85000"/>
              </a:lnSpc>
              <a:spcBef>
                <a:spcPct val="50000"/>
              </a:spcBef>
              <a:buFont typeface="Arial" panose="020B0604020202020204" pitchFamily="34" charset="0"/>
              <a:buChar char="•"/>
              <a:defRPr/>
            </a:pPr>
            <a:r>
              <a:rPr lang="en-US" sz="2000" dirty="0">
                <a:latin typeface="Calibri" panose="020F0502020204030204" pitchFamily="34" charset="0"/>
                <a:cs typeface="+mn-cs"/>
              </a:rPr>
              <a:t>Use towel to turn off faucet</a:t>
            </a:r>
          </a:p>
        </p:txBody>
      </p:sp>
      <p:sp>
        <p:nvSpPr>
          <p:cNvPr id="7" name="Slide Number Placeholder 6"/>
          <p:cNvSpPr>
            <a:spLocks noGrp="1"/>
          </p:cNvSpPr>
          <p:nvPr>
            <p:ph type="sldNum" sz="quarter" idx="12"/>
          </p:nvPr>
        </p:nvSpPr>
        <p:spPr/>
        <p:txBody>
          <a:bodyPr/>
          <a:lstStyle/>
          <a:p>
            <a:pPr>
              <a:defRPr/>
            </a:pPr>
            <a:fld id="{FD166E9A-908B-475A-9977-17369251A065}" type="slidenum">
              <a:rPr lang="en-US"/>
              <a:pPr>
                <a:defRPr/>
              </a:pPr>
              <a:t>37</a:t>
            </a:fld>
            <a:endParaRPr lang="en-US" dirty="0"/>
          </a:p>
        </p:txBody>
      </p:sp>
      <p:pic>
        <p:nvPicPr>
          <p:cNvPr id="46086" name="Picture 2" descr="http://zdravie.com.ua/wp-content/uploads/2010/07/gigiena.jpg"/>
          <p:cNvPicPr>
            <a:picLocks noChangeAspect="1" noChangeArrowheads="1"/>
          </p:cNvPicPr>
          <p:nvPr/>
        </p:nvPicPr>
        <p:blipFill>
          <a:blip r:embed="rId4" cstate="print"/>
          <a:srcRect/>
          <a:stretch>
            <a:fillRect/>
          </a:stretch>
        </p:blipFill>
        <p:spPr bwMode="auto">
          <a:xfrm>
            <a:off x="5791200" y="3733800"/>
            <a:ext cx="3124200" cy="2590800"/>
          </a:xfrm>
          <a:prstGeom prst="rect">
            <a:avLst/>
          </a:prstGeom>
          <a:noFill/>
          <a:ln w="9525">
            <a:noFill/>
            <a:miter lim="800000"/>
            <a:headEnd/>
            <a:tailEnd/>
          </a:ln>
        </p:spPr>
      </p:pic>
      <p:pic>
        <p:nvPicPr>
          <p:cNvPr id="46087" name="Picture 4" descr="http://withfriendship.com/images/i/41462/purell-hand-sanitizer-4-oz.jpg"/>
          <p:cNvPicPr>
            <a:picLocks noChangeAspect="1" noChangeArrowheads="1"/>
          </p:cNvPicPr>
          <p:nvPr/>
        </p:nvPicPr>
        <p:blipFill>
          <a:blip r:embed="rId5" cstate="print"/>
          <a:srcRect/>
          <a:stretch>
            <a:fillRect/>
          </a:stretch>
        </p:blipFill>
        <p:spPr bwMode="auto">
          <a:xfrm>
            <a:off x="6400800" y="1143000"/>
            <a:ext cx="2514600" cy="2133600"/>
          </a:xfrm>
          <a:prstGeom prst="rect">
            <a:avLst/>
          </a:prstGeom>
          <a:noFill/>
          <a:ln w="9525">
            <a:noFill/>
            <a:miter lim="800000"/>
            <a:headEnd/>
            <a:tailEnd/>
          </a:ln>
        </p:spPr>
      </p:pic>
    </p:spTree>
    <p:custDataLst>
      <p:tags r:id="rId1"/>
    </p:custData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0" hangingPunct="0"/>
            <a:endParaRPr lang="en-US"/>
          </a:p>
        </p:txBody>
      </p:sp>
      <p:sp>
        <p:nvSpPr>
          <p:cNvPr id="47107"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0" hangingPunct="0"/>
            <a:endParaRPr lang="en-US"/>
          </a:p>
        </p:txBody>
      </p:sp>
      <p:sp>
        <p:nvSpPr>
          <p:cNvPr id="47108"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0" hangingPunct="0"/>
            <a:endParaRPr lang="en-US"/>
          </a:p>
        </p:txBody>
      </p:sp>
      <p:sp>
        <p:nvSpPr>
          <p:cNvPr id="47109"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0" hangingPunct="0"/>
            <a:endParaRPr lang="en-US"/>
          </a:p>
        </p:txBody>
      </p:sp>
      <p:sp>
        <p:nvSpPr>
          <p:cNvPr id="47110" name="Rectangle 6"/>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0" hangingPunct="0"/>
            <a:endParaRPr lang="en-US"/>
          </a:p>
        </p:txBody>
      </p:sp>
      <p:sp>
        <p:nvSpPr>
          <p:cNvPr id="47111" name="Rectangle 7"/>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0" hangingPunct="0"/>
            <a:endParaRPr lang="en-US"/>
          </a:p>
        </p:txBody>
      </p:sp>
      <p:sp>
        <p:nvSpPr>
          <p:cNvPr id="12" name="Slide Number Placeholder 11"/>
          <p:cNvSpPr>
            <a:spLocks noGrp="1"/>
          </p:cNvSpPr>
          <p:nvPr>
            <p:ph type="sldNum" sz="quarter" idx="12"/>
          </p:nvPr>
        </p:nvSpPr>
        <p:spPr/>
        <p:txBody>
          <a:bodyPr/>
          <a:lstStyle/>
          <a:p>
            <a:pPr>
              <a:defRPr/>
            </a:pPr>
            <a:fld id="{5E6BB578-0FDF-410D-9E40-7FA39217935A}" type="slidenum">
              <a:rPr lang="en-US"/>
              <a:pPr>
                <a:defRPr/>
              </a:pPr>
              <a:t>38</a:t>
            </a:fld>
            <a:endParaRPr lang="en-US" dirty="0"/>
          </a:p>
        </p:txBody>
      </p:sp>
      <p:sp>
        <p:nvSpPr>
          <p:cNvPr id="323592" name="Rectangle 8"/>
          <p:cNvSpPr>
            <a:spLocks noGrp="1" noChangeArrowheads="1"/>
          </p:cNvSpPr>
          <p:nvPr>
            <p:ph type="title" idx="4294967295"/>
          </p:nvPr>
        </p:nvSpPr>
        <p:spPr>
          <a:xfrm>
            <a:off x="2895600" y="228600"/>
            <a:ext cx="6248400" cy="1295400"/>
          </a:xfrm>
        </p:spPr>
        <p:txBody>
          <a:bodyPr lIns="90488" tIns="44450" rIns="90488" bIns="44450">
            <a:normAutofit fontScale="90000"/>
          </a:bodyPr>
          <a:lstStyle/>
          <a:p>
            <a:pPr fontAlgn="auto">
              <a:spcAft>
                <a:spcPts val="0"/>
              </a:spcAft>
              <a:defRPr/>
            </a:pPr>
            <a:r>
              <a:rPr lang="en-US" sz="4000" b="1" dirty="0">
                <a:solidFill>
                  <a:schemeClr val="tx2">
                    <a:satMod val="130000"/>
                  </a:schemeClr>
                </a:solidFill>
                <a:effectLst/>
                <a:latin typeface="Times New Roman" panose="02020603050405020304" pitchFamily="18" charset="0"/>
                <a:cs typeface="Times New Roman" panose="02020603050405020304" pitchFamily="18" charset="0"/>
              </a:rPr>
              <a:t>OSHA BLOODBORNE PATHOGEN STANDARD</a:t>
            </a:r>
          </a:p>
        </p:txBody>
      </p:sp>
      <p:sp>
        <p:nvSpPr>
          <p:cNvPr id="47114" name="Rectangle 9"/>
          <p:cNvSpPr>
            <a:spLocks noGrp="1" noChangeArrowheads="1"/>
          </p:cNvSpPr>
          <p:nvPr>
            <p:ph type="body" sz="half" idx="4294967295"/>
          </p:nvPr>
        </p:nvSpPr>
        <p:spPr>
          <a:xfrm>
            <a:off x="0" y="1524000"/>
            <a:ext cx="3200400" cy="5105400"/>
          </a:xfrm>
        </p:spPr>
        <p:txBody>
          <a:bodyPr lIns="90488" tIns="44450" rIns="90488" bIns="44450"/>
          <a:lstStyle/>
          <a:p>
            <a:pPr marL="171450" indent="-171450">
              <a:lnSpc>
                <a:spcPct val="90000"/>
              </a:lnSpc>
            </a:pPr>
            <a:r>
              <a:rPr lang="en-US" sz="1800" dirty="0" smtClean="0">
                <a:latin typeface="Calibri" panose="020F0502020204030204" pitchFamily="34" charset="0"/>
                <a:cs typeface="Times New Roman" pitchFamily="18" charset="0"/>
              </a:rPr>
              <a:t>EXPOSURE CONTROL PLAN</a:t>
            </a:r>
          </a:p>
          <a:p>
            <a:pPr marL="515938" lvl="1" indent="-230188">
              <a:lnSpc>
                <a:spcPct val="90000"/>
              </a:lnSpc>
            </a:pPr>
            <a:r>
              <a:rPr lang="en-US" sz="1800" dirty="0" smtClean="0">
                <a:latin typeface="Calibri" panose="020F0502020204030204" pitchFamily="34" charset="0"/>
                <a:cs typeface="Times New Roman" pitchFamily="18" charset="0"/>
              </a:rPr>
              <a:t>The Occupational Health and Safety Administration requires the employer to  protect employees from exposure and contamination from the blood and body fluids of another person. </a:t>
            </a:r>
          </a:p>
          <a:p>
            <a:pPr marL="515938" lvl="1" indent="-230188">
              <a:lnSpc>
                <a:spcPct val="90000"/>
              </a:lnSpc>
            </a:pPr>
            <a:endParaRPr lang="en-US" sz="1800" dirty="0" smtClean="0">
              <a:latin typeface="Calibri" panose="020F0502020204030204" pitchFamily="34" charset="0"/>
              <a:cs typeface="Times New Roman" pitchFamily="18" charset="0"/>
            </a:endParaRPr>
          </a:p>
          <a:p>
            <a:pPr marL="515938" lvl="1" indent="-230188">
              <a:lnSpc>
                <a:spcPct val="90000"/>
              </a:lnSpc>
            </a:pPr>
            <a:r>
              <a:rPr lang="en-US" sz="1800" dirty="0" smtClean="0">
                <a:latin typeface="Calibri" panose="020F0502020204030204" pitchFamily="34" charset="0"/>
                <a:cs typeface="Times New Roman" pitchFamily="18" charset="0"/>
              </a:rPr>
              <a:t>The written Exposure Control Plan is found in the Infection Control Manual in every organization.</a:t>
            </a:r>
          </a:p>
        </p:txBody>
      </p:sp>
      <p:graphicFrame>
        <p:nvGraphicFramePr>
          <p:cNvPr id="47115" name="Object 10"/>
          <p:cNvGraphicFramePr>
            <a:graphicFrameLocks noGrp="1" noChangeAspect="1"/>
          </p:cNvGraphicFramePr>
          <p:nvPr>
            <p:ph type="body" sz="half" idx="4294967295"/>
            <p:extLst>
              <p:ext uri="{D42A27DB-BD31-4B8C-83A1-F6EECF244321}">
                <p14:modId xmlns:p14="http://schemas.microsoft.com/office/powerpoint/2010/main" val="997264579"/>
              </p:ext>
            </p:extLst>
          </p:nvPr>
        </p:nvGraphicFramePr>
        <p:xfrm>
          <a:off x="0" y="76200"/>
          <a:ext cx="2590800" cy="1524000"/>
        </p:xfrm>
        <a:graphic>
          <a:graphicData uri="http://schemas.openxmlformats.org/presentationml/2006/ole">
            <mc:AlternateContent xmlns:mc="http://schemas.openxmlformats.org/markup-compatibility/2006">
              <mc:Choice xmlns:v="urn:schemas-microsoft-com:vml" Requires="v">
                <p:oleObj spid="_x0000_s47138" name="Document" r:id="rId5" imgW="2255520" imgH="2496312" progId="Word.Document.8">
                  <p:embed/>
                </p:oleObj>
              </mc:Choice>
              <mc:Fallback>
                <p:oleObj name="Document" r:id="rId5" imgW="2255520" imgH="2496312" progId="Word.Document.8">
                  <p:embed/>
                  <p:pic>
                    <p:nvPicPr>
                      <p:cNvPr id="0" name="Picture 12"/>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76200"/>
                        <a:ext cx="2590800" cy="1524000"/>
                      </a:xfrm>
                      <a:prstGeom prst="rect">
                        <a:avLst/>
                      </a:prstGeom>
                      <a:noFill/>
                      <a:extLst/>
                    </p:spPr>
                  </p:pic>
                </p:oleObj>
              </mc:Fallback>
            </mc:AlternateContent>
          </a:graphicData>
        </a:graphic>
      </p:graphicFrame>
      <p:sp>
        <p:nvSpPr>
          <p:cNvPr id="323595" name="Rectangle 11"/>
          <p:cNvSpPr>
            <a:spLocks noChangeArrowheads="1"/>
          </p:cNvSpPr>
          <p:nvPr/>
        </p:nvSpPr>
        <p:spPr bwMode="auto">
          <a:xfrm>
            <a:off x="4343400" y="1524000"/>
            <a:ext cx="4495800" cy="5078413"/>
          </a:xfrm>
          <a:prstGeom prst="rect">
            <a:avLst/>
          </a:prstGeom>
          <a:noFill/>
          <a:ln w="12700">
            <a:noFill/>
            <a:miter lim="800000"/>
            <a:headEnd/>
            <a:tailEnd/>
          </a:ln>
          <a:effectLst/>
        </p:spPr>
        <p:txBody>
          <a:bodyPr>
            <a:spAutoFit/>
          </a:bodyPr>
          <a:lstStyle/>
          <a:p>
            <a:pPr eaLnBrk="0" hangingPunct="0">
              <a:lnSpc>
                <a:spcPct val="90000"/>
              </a:lnSpc>
              <a:spcBef>
                <a:spcPct val="50000"/>
              </a:spcBef>
              <a:buClr>
                <a:schemeClr val="tx2"/>
              </a:buClr>
              <a:buSzPct val="75000"/>
              <a:defRPr/>
            </a:pPr>
            <a:r>
              <a:rPr lang="en-US" dirty="0" smtClean="0">
                <a:latin typeface="Calibri" panose="020F0502020204030204" pitchFamily="34" charset="0"/>
                <a:cs typeface="Times New Roman" pitchFamily="18" charset="0"/>
              </a:rPr>
              <a:t>THE </a:t>
            </a:r>
            <a:r>
              <a:rPr lang="en-US" dirty="0">
                <a:latin typeface="Calibri" panose="020F0502020204030204" pitchFamily="34" charset="0"/>
                <a:cs typeface="Times New Roman" pitchFamily="18" charset="0"/>
              </a:rPr>
              <a:t>PLAN INCLUDES :</a:t>
            </a:r>
          </a:p>
          <a:p>
            <a:pPr marL="576262" lvl="1" indent="-285750" eaLnBrk="0" hangingPunct="0">
              <a:lnSpc>
                <a:spcPct val="90000"/>
              </a:lnSpc>
              <a:spcBef>
                <a:spcPct val="50000"/>
              </a:spcBef>
              <a:buClr>
                <a:schemeClr val="tx2"/>
              </a:buClr>
              <a:buSzPct val="100000"/>
              <a:buFont typeface="Arial" panose="020B0604020202020204" pitchFamily="34" charset="0"/>
              <a:buChar char="•"/>
              <a:defRPr/>
            </a:pPr>
            <a:r>
              <a:rPr lang="en-US" dirty="0">
                <a:latin typeface="Calibri" panose="020F0502020204030204" pitchFamily="34" charset="0"/>
                <a:cs typeface="Times New Roman" pitchFamily="18" charset="0"/>
              </a:rPr>
              <a:t>Standard Precautions</a:t>
            </a:r>
          </a:p>
          <a:p>
            <a:pPr marL="576262" lvl="1" indent="-285750" eaLnBrk="0" hangingPunct="0">
              <a:lnSpc>
                <a:spcPct val="90000"/>
              </a:lnSpc>
              <a:spcBef>
                <a:spcPct val="50000"/>
              </a:spcBef>
              <a:buClr>
                <a:schemeClr val="tx2"/>
              </a:buClr>
              <a:buSzPct val="100000"/>
              <a:buFont typeface="Arial" panose="020B0604020202020204" pitchFamily="34" charset="0"/>
              <a:buChar char="•"/>
              <a:defRPr/>
            </a:pPr>
            <a:r>
              <a:rPr lang="en-US" dirty="0">
                <a:latin typeface="Calibri" panose="020F0502020204030204" pitchFamily="34" charset="0"/>
                <a:cs typeface="Times New Roman" pitchFamily="18" charset="0"/>
              </a:rPr>
              <a:t>Housekeeping procedures to ensure cleanliness and sanitation</a:t>
            </a:r>
          </a:p>
          <a:p>
            <a:pPr marL="576262" lvl="1" indent="-285750" eaLnBrk="0" hangingPunct="0">
              <a:lnSpc>
                <a:spcPct val="90000"/>
              </a:lnSpc>
              <a:spcBef>
                <a:spcPct val="50000"/>
              </a:spcBef>
              <a:buClr>
                <a:schemeClr val="tx2"/>
              </a:buClr>
              <a:buSzPct val="100000"/>
              <a:buFont typeface="Arial" panose="020B0604020202020204" pitchFamily="34" charset="0"/>
              <a:buChar char="•"/>
              <a:defRPr/>
            </a:pPr>
            <a:r>
              <a:rPr lang="en-US" dirty="0">
                <a:latin typeface="Calibri" panose="020F0502020204030204" pitchFamily="34" charset="0"/>
                <a:cs typeface="Times New Roman" pitchFamily="18" charset="0"/>
              </a:rPr>
              <a:t>Hepatitis B vaccinations for employees at risk</a:t>
            </a:r>
          </a:p>
          <a:p>
            <a:pPr marL="576262" lvl="1" indent="-285750" eaLnBrk="0" hangingPunct="0">
              <a:lnSpc>
                <a:spcPct val="90000"/>
              </a:lnSpc>
              <a:spcBef>
                <a:spcPct val="50000"/>
              </a:spcBef>
              <a:buClr>
                <a:schemeClr val="tx2"/>
              </a:buClr>
              <a:buSzPct val="100000"/>
              <a:buFont typeface="Arial" panose="020B0604020202020204" pitchFamily="34" charset="0"/>
              <a:buChar char="•"/>
              <a:defRPr/>
            </a:pPr>
            <a:r>
              <a:rPr lang="en-US" dirty="0">
                <a:latin typeface="Calibri" panose="020F0502020204030204" pitchFamily="34" charset="0"/>
                <a:cs typeface="Times New Roman" pitchFamily="18" charset="0"/>
              </a:rPr>
              <a:t>Exposure evaluation and follow-up for exposure incidents</a:t>
            </a:r>
          </a:p>
          <a:p>
            <a:pPr marL="576262" lvl="1" indent="-285750" eaLnBrk="0" hangingPunct="0">
              <a:lnSpc>
                <a:spcPct val="90000"/>
              </a:lnSpc>
              <a:spcBef>
                <a:spcPct val="50000"/>
              </a:spcBef>
              <a:buClr>
                <a:schemeClr val="tx2"/>
              </a:buClr>
              <a:buSzPct val="100000"/>
              <a:buFont typeface="Arial" panose="020B0604020202020204" pitchFamily="34" charset="0"/>
              <a:buChar char="•"/>
              <a:defRPr/>
            </a:pPr>
            <a:r>
              <a:rPr lang="en-US" dirty="0">
                <a:latin typeface="Calibri" panose="020F0502020204030204" pitchFamily="34" charset="0"/>
                <a:cs typeface="Times New Roman" pitchFamily="18" charset="0"/>
              </a:rPr>
              <a:t>Hazardous material container warnings such as biohazard labels</a:t>
            </a:r>
          </a:p>
          <a:p>
            <a:pPr marL="576262" lvl="1" indent="-285750" eaLnBrk="0" hangingPunct="0">
              <a:lnSpc>
                <a:spcPct val="90000"/>
              </a:lnSpc>
              <a:spcBef>
                <a:spcPct val="50000"/>
              </a:spcBef>
              <a:buClr>
                <a:schemeClr val="tx2"/>
              </a:buClr>
              <a:buSzPct val="100000"/>
              <a:buFont typeface="Arial" panose="020B0604020202020204" pitchFamily="34" charset="0"/>
              <a:buChar char="•"/>
              <a:defRPr/>
            </a:pPr>
            <a:r>
              <a:rPr lang="en-US" dirty="0">
                <a:latin typeface="Calibri" panose="020F0502020204030204" pitchFamily="34" charset="0"/>
                <a:cs typeface="Times New Roman" pitchFamily="18" charset="0"/>
              </a:rPr>
              <a:t>Confidential, accurate employee medical records</a:t>
            </a:r>
          </a:p>
          <a:p>
            <a:pPr marL="576262" lvl="1" indent="-285750" eaLnBrk="0" hangingPunct="0">
              <a:lnSpc>
                <a:spcPct val="90000"/>
              </a:lnSpc>
              <a:spcBef>
                <a:spcPct val="50000"/>
              </a:spcBef>
              <a:buClr>
                <a:schemeClr val="tx2"/>
              </a:buClr>
              <a:buSzPct val="100000"/>
              <a:buFont typeface="Arial" panose="020B0604020202020204" pitchFamily="34" charset="0"/>
              <a:buChar char="•"/>
              <a:defRPr/>
            </a:pPr>
            <a:r>
              <a:rPr lang="en-US" dirty="0">
                <a:latin typeface="Calibri" panose="020F0502020204030204" pitchFamily="34" charset="0"/>
                <a:cs typeface="Times New Roman" pitchFamily="18" charset="0"/>
              </a:rPr>
              <a:t>Engineering Controls</a:t>
            </a:r>
          </a:p>
          <a:p>
            <a:pPr marL="576262" lvl="1" indent="-285750" eaLnBrk="0" hangingPunct="0">
              <a:lnSpc>
                <a:spcPct val="90000"/>
              </a:lnSpc>
              <a:spcBef>
                <a:spcPct val="50000"/>
              </a:spcBef>
              <a:buClr>
                <a:schemeClr val="tx2"/>
              </a:buClr>
              <a:buSzPct val="100000"/>
              <a:buFont typeface="Arial" panose="020B0604020202020204" pitchFamily="34" charset="0"/>
              <a:buChar char="•"/>
              <a:defRPr/>
            </a:pPr>
            <a:r>
              <a:rPr lang="en-US" dirty="0">
                <a:latin typeface="Calibri" panose="020F0502020204030204" pitchFamily="34" charset="0"/>
                <a:cs typeface="Times New Roman" pitchFamily="18" charset="0"/>
              </a:rPr>
              <a:t>Work Practice Controls</a:t>
            </a:r>
          </a:p>
          <a:p>
            <a:pPr marL="576262" lvl="1" indent="-285750" eaLnBrk="0" hangingPunct="0">
              <a:lnSpc>
                <a:spcPct val="90000"/>
              </a:lnSpc>
              <a:spcBef>
                <a:spcPct val="50000"/>
              </a:spcBef>
              <a:buClr>
                <a:schemeClr val="tx2"/>
              </a:buClr>
              <a:buSzPct val="100000"/>
              <a:buFont typeface="Arial" panose="020B0604020202020204" pitchFamily="34" charset="0"/>
              <a:buChar char="•"/>
              <a:defRPr/>
            </a:pPr>
            <a:r>
              <a:rPr lang="en-US" dirty="0">
                <a:latin typeface="Calibri" panose="020F0502020204030204" pitchFamily="34" charset="0"/>
                <a:cs typeface="Times New Roman" pitchFamily="18" charset="0"/>
              </a:rPr>
              <a:t>Selection and use of protective clothing</a:t>
            </a:r>
          </a:p>
        </p:txBody>
      </p:sp>
    </p:spTree>
    <p:custDataLst>
      <p:tags r:id="rId2"/>
    </p:custData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274638"/>
            <a:ext cx="7010400" cy="1249362"/>
          </a:xfrm>
        </p:spPr>
        <p:txBody>
          <a:bodyPr>
            <a:noAutofit/>
          </a:bodyPr>
          <a:lstStyle/>
          <a:p>
            <a:pPr algn="ctr" fontAlgn="auto">
              <a:spcAft>
                <a:spcPts val="0"/>
              </a:spcAft>
              <a:defRPr/>
            </a:pPr>
            <a:r>
              <a:rPr lang="en-US" sz="2800" b="1" dirty="0" smtClean="0">
                <a:solidFill>
                  <a:schemeClr val="tx2">
                    <a:satMod val="130000"/>
                  </a:schemeClr>
                </a:solidFill>
                <a:effectLst/>
                <a:latin typeface="Times New Roman" panose="02020603050405020304" pitchFamily="18" charset="0"/>
                <a:cs typeface="Times New Roman" panose="02020603050405020304" pitchFamily="18" charset="0"/>
              </a:rPr>
              <a:t>OSHA’S Blood Borne Pathogen Regulations:</a:t>
            </a:r>
            <a:br>
              <a:rPr lang="en-US" sz="2800" b="1" dirty="0" smtClean="0">
                <a:solidFill>
                  <a:schemeClr val="tx2">
                    <a:satMod val="130000"/>
                  </a:schemeClr>
                </a:solidFill>
                <a:effectLst/>
                <a:latin typeface="Times New Roman" panose="02020603050405020304" pitchFamily="18" charset="0"/>
                <a:cs typeface="Times New Roman" panose="02020603050405020304" pitchFamily="18" charset="0"/>
              </a:rPr>
            </a:br>
            <a:r>
              <a:rPr lang="en-US" sz="2800" b="1" dirty="0" smtClean="0">
                <a:solidFill>
                  <a:schemeClr val="tx2">
                    <a:satMod val="130000"/>
                  </a:schemeClr>
                </a:solidFill>
                <a:effectLst/>
                <a:latin typeface="Times New Roman" panose="02020603050405020304" pitchFamily="18" charset="0"/>
                <a:cs typeface="Times New Roman" panose="02020603050405020304" pitchFamily="18" charset="0"/>
              </a:rPr>
              <a:t>Post Exposure and Follow Up</a:t>
            </a:r>
            <a:endParaRPr lang="en-US" sz="2800" dirty="0">
              <a:solidFill>
                <a:schemeClr val="tx2">
                  <a:satMod val="130000"/>
                </a:schemeClr>
              </a:solidFill>
              <a:effectLst/>
              <a:latin typeface="Times New Roman" panose="02020603050405020304" pitchFamily="18" charset="0"/>
              <a:cs typeface="Times New Roman" panose="02020603050405020304" pitchFamily="18" charset="0"/>
            </a:endParaRPr>
          </a:p>
        </p:txBody>
      </p:sp>
      <p:sp>
        <p:nvSpPr>
          <p:cNvPr id="48131" name="Content Placeholder 3"/>
          <p:cNvSpPr>
            <a:spLocks noGrp="1"/>
          </p:cNvSpPr>
          <p:nvPr>
            <p:ph idx="1"/>
          </p:nvPr>
        </p:nvSpPr>
        <p:spPr>
          <a:xfrm>
            <a:off x="457200" y="1752600"/>
            <a:ext cx="8477250" cy="4876800"/>
          </a:xfrm>
        </p:spPr>
        <p:txBody>
          <a:bodyPr>
            <a:normAutofit lnSpcReduction="10000"/>
          </a:bodyPr>
          <a:lstStyle/>
          <a:p>
            <a:pPr marL="82550" indent="0">
              <a:buNone/>
            </a:pPr>
            <a:r>
              <a:rPr lang="en-US" sz="2400" dirty="0" smtClean="0">
                <a:latin typeface="Calibri" panose="020F0502020204030204" pitchFamily="34" charset="0"/>
              </a:rPr>
              <a:t>“Exposure” means that you have come in contact with the blood or body fluids of another person.</a:t>
            </a:r>
          </a:p>
          <a:p>
            <a:pPr marL="82550" indent="0">
              <a:buNone/>
            </a:pPr>
            <a:r>
              <a:rPr lang="en-US" sz="2400" i="1" dirty="0" smtClean="0">
                <a:latin typeface="Calibri" panose="020F0502020204030204" pitchFamily="34" charset="0"/>
              </a:rPr>
              <a:t>If you have been exposed to</a:t>
            </a:r>
            <a:r>
              <a:rPr lang="en-US" sz="2400" dirty="0" smtClean="0">
                <a:latin typeface="Calibri" panose="020F0502020204030204" pitchFamily="34" charset="0"/>
              </a:rPr>
              <a:t>:</a:t>
            </a:r>
          </a:p>
          <a:p>
            <a:r>
              <a:rPr lang="en-US" sz="2400" dirty="0" smtClean="0">
                <a:latin typeface="Calibri" panose="020F0502020204030204" pitchFamily="34" charset="0"/>
              </a:rPr>
              <a:t>Needle stick or sharp object injury:</a:t>
            </a:r>
          </a:p>
          <a:p>
            <a:pPr marL="82550" indent="0">
              <a:buNone/>
            </a:pPr>
            <a:r>
              <a:rPr lang="en-US" sz="2400" dirty="0">
                <a:latin typeface="Calibri" panose="020F0502020204030204" pitchFamily="34" charset="0"/>
              </a:rPr>
              <a:t> </a:t>
            </a:r>
            <a:r>
              <a:rPr lang="en-US" sz="2400" dirty="0" smtClean="0">
                <a:latin typeface="Calibri" panose="020F0502020204030204" pitchFamily="34" charset="0"/>
              </a:rPr>
              <a:t>          Wash the area thoroughly with soap and water</a:t>
            </a:r>
          </a:p>
          <a:p>
            <a:r>
              <a:rPr lang="en-US" sz="2400" dirty="0" smtClean="0">
                <a:latin typeface="Calibri" panose="020F0502020204030204" pitchFamily="34" charset="0"/>
              </a:rPr>
              <a:t>Blood spills or splashes on NON-INTACT skin:</a:t>
            </a:r>
          </a:p>
          <a:p>
            <a:pPr marL="82550" indent="0">
              <a:buNone/>
            </a:pPr>
            <a:r>
              <a:rPr lang="en-US" sz="2400" dirty="0" smtClean="0">
                <a:latin typeface="Calibri" panose="020F0502020204030204" pitchFamily="34" charset="0"/>
              </a:rPr>
              <a:t>           Wash thoroughly with soap and water</a:t>
            </a:r>
          </a:p>
          <a:p>
            <a:r>
              <a:rPr lang="en-US" sz="2400" dirty="0" smtClean="0">
                <a:latin typeface="Calibri" panose="020F0502020204030204" pitchFamily="34" charset="0"/>
              </a:rPr>
              <a:t>Blood spills or splashes in your EYES:</a:t>
            </a:r>
          </a:p>
          <a:p>
            <a:pPr marL="82550" indent="0">
              <a:buNone/>
            </a:pPr>
            <a:r>
              <a:rPr lang="en-US" sz="2400" dirty="0">
                <a:latin typeface="Calibri" panose="020F0502020204030204" pitchFamily="34" charset="0"/>
              </a:rPr>
              <a:t> </a:t>
            </a:r>
            <a:r>
              <a:rPr lang="en-US" sz="2400" dirty="0" smtClean="0">
                <a:latin typeface="Calibri" panose="020F0502020204030204" pitchFamily="34" charset="0"/>
              </a:rPr>
              <a:t>          Go to the closest eyewash station and flush eyes</a:t>
            </a:r>
          </a:p>
          <a:p>
            <a:pPr marL="82550" indent="0">
              <a:buNone/>
            </a:pPr>
            <a:r>
              <a:rPr lang="en-US" sz="2400" dirty="0">
                <a:latin typeface="Calibri" panose="020F0502020204030204" pitchFamily="34" charset="0"/>
              </a:rPr>
              <a:t> </a:t>
            </a:r>
            <a:r>
              <a:rPr lang="en-US" sz="2400" dirty="0" smtClean="0">
                <a:latin typeface="Calibri" panose="020F0502020204030204" pitchFamily="34" charset="0"/>
              </a:rPr>
              <a:t>          with large amounts of water; DO NOT use soap </a:t>
            </a:r>
          </a:p>
          <a:p>
            <a:pPr marL="82550" indent="0">
              <a:buNone/>
            </a:pPr>
            <a:r>
              <a:rPr lang="en-US" sz="2400" dirty="0">
                <a:latin typeface="Calibri" panose="020F0502020204030204" pitchFamily="34" charset="0"/>
              </a:rPr>
              <a:t> </a:t>
            </a:r>
            <a:r>
              <a:rPr lang="en-US" sz="2400" dirty="0" smtClean="0">
                <a:latin typeface="Calibri" panose="020F0502020204030204" pitchFamily="34" charset="0"/>
              </a:rPr>
              <a:t>          or other chemicals.</a:t>
            </a:r>
          </a:p>
          <a:p>
            <a:pPr>
              <a:buFont typeface="Wingdings 2" pitchFamily="18" charset="2"/>
              <a:buNone/>
            </a:pPr>
            <a:endParaRPr lang="en-US" sz="2400" dirty="0" smtClean="0"/>
          </a:p>
        </p:txBody>
      </p:sp>
      <p:sp>
        <p:nvSpPr>
          <p:cNvPr id="2" name="Slide Number Placeholder 1"/>
          <p:cNvSpPr>
            <a:spLocks noGrp="1"/>
          </p:cNvSpPr>
          <p:nvPr>
            <p:ph type="sldNum" sz="quarter" idx="12"/>
          </p:nvPr>
        </p:nvSpPr>
        <p:spPr/>
        <p:txBody>
          <a:bodyPr/>
          <a:lstStyle/>
          <a:p>
            <a:pPr>
              <a:defRPr/>
            </a:pPr>
            <a:fld id="{AE3BAC5C-A00A-494E-9C51-FC289B3ADE54}" type="slidenum">
              <a:rPr lang="en-US"/>
              <a:pPr>
                <a:defRPr/>
              </a:pPr>
              <a:t>39</a:t>
            </a:fld>
            <a:endParaRPr lang="en-US" dirty="0"/>
          </a:p>
        </p:txBody>
      </p:sp>
      <p:graphicFrame>
        <p:nvGraphicFramePr>
          <p:cNvPr id="48133" name="Object 12"/>
          <p:cNvGraphicFramePr>
            <a:graphicFrameLocks noChangeAspect="1"/>
          </p:cNvGraphicFramePr>
          <p:nvPr>
            <p:extLst>
              <p:ext uri="{D42A27DB-BD31-4B8C-83A1-F6EECF244321}">
                <p14:modId xmlns:p14="http://schemas.microsoft.com/office/powerpoint/2010/main" val="1166601500"/>
              </p:ext>
            </p:extLst>
          </p:nvPr>
        </p:nvGraphicFramePr>
        <p:xfrm>
          <a:off x="7543800" y="5031713"/>
          <a:ext cx="1295400" cy="990600"/>
        </p:xfrm>
        <a:graphic>
          <a:graphicData uri="http://schemas.openxmlformats.org/presentationml/2006/ole">
            <mc:AlternateContent xmlns:mc="http://schemas.openxmlformats.org/markup-compatibility/2006">
              <mc:Choice xmlns:v="urn:schemas-microsoft-com:vml" Requires="v">
                <p:oleObj spid="_x0000_s48156" name="Document" r:id="rId4" imgW="1170432" imgH="579120" progId="Word.Document.8">
                  <p:embed/>
                </p:oleObj>
              </mc:Choice>
              <mc:Fallback>
                <p:oleObj name="Document" r:id="rId4" imgW="1170432" imgH="579120" progId="Word.Document.8">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43800" y="5031713"/>
                        <a:ext cx="1295400" cy="990600"/>
                      </a:xfrm>
                      <a:prstGeom prst="rect">
                        <a:avLst/>
                      </a:prstGeom>
                      <a:noFill/>
                      <a:ln>
                        <a:noFill/>
                      </a:ln>
                      <a:effectLst/>
                      <a:extLst/>
                    </p:spPr>
                  </p:pic>
                </p:oleObj>
              </mc:Fallback>
            </mc:AlternateContent>
          </a:graphicData>
        </a:graphic>
      </p:graphicFrame>
    </p:spTree>
    <p:custDataLst>
      <p:tags r:id="rId2"/>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ChangeArrowheads="1"/>
          </p:cNvSpPr>
          <p:nvPr/>
        </p:nvSpPr>
        <p:spPr bwMode="auto">
          <a:xfrm>
            <a:off x="152400" y="2590800"/>
            <a:ext cx="12249150" cy="1736725"/>
          </a:xfrm>
          <a:prstGeom prst="rect">
            <a:avLst/>
          </a:prstGeom>
          <a:noFill/>
          <a:ln w="9525">
            <a:noFill/>
            <a:miter lim="800000"/>
            <a:headEnd/>
            <a:tailEnd/>
          </a:ln>
        </p:spPr>
        <p:txBody>
          <a:bodyPr>
            <a:spAutoFit/>
          </a:bodyPr>
          <a:lstStyle/>
          <a:p>
            <a:pPr algn="ctr"/>
            <a:r>
              <a:rPr lang="en-US" sz="5400" b="1">
                <a:solidFill>
                  <a:schemeClr val="hlink"/>
                </a:solidFill>
              </a:rPr>
              <a:t/>
            </a:r>
            <a:br>
              <a:rPr lang="en-US" sz="5400" b="1">
                <a:solidFill>
                  <a:schemeClr val="hlink"/>
                </a:solidFill>
              </a:rPr>
            </a:br>
            <a:r>
              <a:rPr lang="en-US" sz="5400" b="1">
                <a:solidFill>
                  <a:schemeClr val="hlink"/>
                </a:solidFill>
              </a:rPr>
              <a:t>	</a:t>
            </a:r>
          </a:p>
        </p:txBody>
      </p:sp>
      <p:sp>
        <p:nvSpPr>
          <p:cNvPr id="12291" name="Rectangle 8"/>
          <p:cNvSpPr>
            <a:spLocks noGrp="1" noChangeArrowheads="1"/>
          </p:cNvSpPr>
          <p:nvPr>
            <p:ph type="title"/>
          </p:nvPr>
        </p:nvSpPr>
        <p:spPr>
          <a:xfrm>
            <a:off x="762000" y="274638"/>
            <a:ext cx="7315200" cy="1325562"/>
          </a:xfrm>
        </p:spPr>
        <p:txBody>
          <a:bodyPr>
            <a:normAutofit/>
          </a:bodyPr>
          <a:lstStyle/>
          <a:p>
            <a:pPr algn="ctr" fontAlgn="auto">
              <a:spcAft>
                <a:spcPts val="0"/>
              </a:spcAft>
              <a:defRPr/>
            </a:pPr>
            <a:r>
              <a:rPr lang="en-US" sz="4400" b="1" dirty="0" smtClean="0">
                <a:solidFill>
                  <a:schemeClr val="tx2">
                    <a:satMod val="130000"/>
                  </a:schemeClr>
                </a:solidFill>
                <a:latin typeface="Times New Roman" panose="02020603050405020304" pitchFamily="18" charset="0"/>
                <a:cs typeface="Times New Roman" panose="02020603050405020304" pitchFamily="18" charset="0"/>
              </a:rPr>
              <a:t>  </a:t>
            </a:r>
            <a:r>
              <a:rPr lang="en-US" sz="4400" b="1" dirty="0" smtClean="0">
                <a:solidFill>
                  <a:schemeClr val="tx2">
                    <a:satMod val="130000"/>
                  </a:schemeClr>
                </a:solidFill>
                <a:effectLst/>
                <a:latin typeface="Times New Roman" panose="02020603050405020304" pitchFamily="18" charset="0"/>
                <a:cs typeface="Times New Roman" panose="02020603050405020304" pitchFamily="18" charset="0"/>
              </a:rPr>
              <a:t>Program Objectives</a:t>
            </a:r>
          </a:p>
        </p:txBody>
      </p:sp>
      <p:sp>
        <p:nvSpPr>
          <p:cNvPr id="4" name="Slide Number Placeholder 3"/>
          <p:cNvSpPr>
            <a:spLocks noGrp="1"/>
          </p:cNvSpPr>
          <p:nvPr>
            <p:ph type="sldNum" sz="quarter" idx="12"/>
          </p:nvPr>
        </p:nvSpPr>
        <p:spPr/>
        <p:txBody>
          <a:bodyPr/>
          <a:lstStyle/>
          <a:p>
            <a:pPr>
              <a:defRPr/>
            </a:pPr>
            <a:fld id="{E5E5EDCD-F307-43A7-952D-5EF25C6111C8}" type="slidenum">
              <a:rPr lang="en-US"/>
              <a:pPr>
                <a:defRPr/>
              </a:pPr>
              <a:t>4</a:t>
            </a:fld>
            <a:endParaRPr lang="en-US" dirty="0"/>
          </a:p>
        </p:txBody>
      </p:sp>
      <p:sp>
        <p:nvSpPr>
          <p:cNvPr id="5" name="Rectangle 4"/>
          <p:cNvSpPr/>
          <p:nvPr/>
        </p:nvSpPr>
        <p:spPr>
          <a:xfrm>
            <a:off x="609600" y="1600200"/>
            <a:ext cx="6553200" cy="4154984"/>
          </a:xfrm>
          <a:prstGeom prst="rect">
            <a:avLst/>
          </a:prstGeom>
        </p:spPr>
        <p:txBody>
          <a:bodyPr wrap="square">
            <a:spAutoFit/>
          </a:bodyPr>
          <a:lstStyle/>
          <a:p>
            <a:pPr marL="457200" indent="-457200">
              <a:buFontTx/>
              <a:buAutoNum type="arabicPeriod"/>
              <a:defRPr/>
            </a:pPr>
            <a:r>
              <a:rPr lang="en-US" sz="2400" dirty="0">
                <a:latin typeface="Calibri" panose="020F0502020204030204" pitchFamily="34" charset="0"/>
                <a:cs typeface="+mn-cs"/>
              </a:rPr>
              <a:t>Identify ways to prevent or minimize workplace </a:t>
            </a:r>
            <a:endParaRPr lang="en-US" sz="2400" dirty="0" smtClean="0">
              <a:latin typeface="Calibri" panose="020F0502020204030204" pitchFamily="34" charset="0"/>
              <a:cs typeface="+mn-cs"/>
            </a:endParaRPr>
          </a:p>
          <a:p>
            <a:pPr>
              <a:defRPr/>
            </a:pPr>
            <a:r>
              <a:rPr lang="en-US" sz="2400" dirty="0">
                <a:latin typeface="Calibri" panose="020F0502020204030204" pitchFamily="34" charset="0"/>
                <a:cs typeface="+mn-cs"/>
              </a:rPr>
              <a:t> </a:t>
            </a:r>
            <a:r>
              <a:rPr lang="en-US" sz="2400" dirty="0" smtClean="0">
                <a:latin typeface="Calibri" panose="020F0502020204030204" pitchFamily="34" charset="0"/>
                <a:cs typeface="+mn-cs"/>
              </a:rPr>
              <a:t>      injuries </a:t>
            </a:r>
            <a:r>
              <a:rPr lang="en-US" sz="2400" dirty="0">
                <a:latin typeface="Calibri" panose="020F0502020204030204" pitchFamily="34" charset="0"/>
                <a:cs typeface="+mn-cs"/>
              </a:rPr>
              <a:t>or illness.</a:t>
            </a:r>
          </a:p>
          <a:p>
            <a:pPr marL="457200" indent="-457200">
              <a:buFontTx/>
              <a:buAutoNum type="arabicPeriod"/>
              <a:defRPr/>
            </a:pPr>
            <a:r>
              <a:rPr lang="en-US" sz="2400" dirty="0">
                <a:latin typeface="Calibri" panose="020F0502020204030204" pitchFamily="34" charset="0"/>
                <a:cs typeface="+mn-cs"/>
              </a:rPr>
              <a:t>Describe role in relation to general safety in the </a:t>
            </a:r>
            <a:endParaRPr lang="en-US" sz="2400" dirty="0" smtClean="0">
              <a:latin typeface="Calibri" panose="020F0502020204030204" pitchFamily="34" charset="0"/>
              <a:cs typeface="+mn-cs"/>
            </a:endParaRPr>
          </a:p>
          <a:p>
            <a:pPr>
              <a:defRPr/>
            </a:pPr>
            <a:r>
              <a:rPr lang="en-US" sz="2400" dirty="0">
                <a:latin typeface="Calibri" panose="020F0502020204030204" pitchFamily="34" charset="0"/>
                <a:cs typeface="+mn-cs"/>
              </a:rPr>
              <a:t> </a:t>
            </a:r>
            <a:r>
              <a:rPr lang="en-US" sz="2400" dirty="0" smtClean="0">
                <a:latin typeface="Calibri" panose="020F0502020204030204" pitchFamily="34" charset="0"/>
                <a:cs typeface="+mn-cs"/>
              </a:rPr>
              <a:t>      workplace </a:t>
            </a:r>
            <a:r>
              <a:rPr lang="en-US" sz="2400" dirty="0">
                <a:latin typeface="Calibri" panose="020F0502020204030204" pitchFamily="34" charset="0"/>
                <a:cs typeface="+mn-cs"/>
              </a:rPr>
              <a:t>including fire safety and security.</a:t>
            </a:r>
          </a:p>
          <a:p>
            <a:pPr>
              <a:defRPr/>
            </a:pPr>
            <a:r>
              <a:rPr lang="en-US" sz="2400" dirty="0">
                <a:latin typeface="Calibri" panose="020F0502020204030204" pitchFamily="34" charset="0"/>
                <a:cs typeface="+mn-cs"/>
              </a:rPr>
              <a:t>3.  </a:t>
            </a:r>
            <a:r>
              <a:rPr lang="en-US" sz="2400" dirty="0" smtClean="0">
                <a:latin typeface="Calibri" panose="020F0502020204030204" pitchFamily="34" charset="0"/>
                <a:cs typeface="+mn-cs"/>
              </a:rPr>
              <a:t>  Verbalize </a:t>
            </a:r>
            <a:r>
              <a:rPr lang="en-US" sz="2400" dirty="0">
                <a:latin typeface="Calibri" panose="020F0502020204030204" pitchFamily="34" charset="0"/>
                <a:cs typeface="+mn-cs"/>
              </a:rPr>
              <a:t>value of teamwork and collaboration.</a:t>
            </a:r>
          </a:p>
          <a:p>
            <a:pPr>
              <a:defRPr/>
            </a:pPr>
            <a:r>
              <a:rPr lang="en-US" sz="2400" dirty="0">
                <a:latin typeface="Calibri" panose="020F0502020204030204" pitchFamily="34" charset="0"/>
                <a:cs typeface="+mn-cs"/>
              </a:rPr>
              <a:t>4.  </a:t>
            </a:r>
            <a:r>
              <a:rPr lang="en-US" sz="2400" dirty="0" smtClean="0">
                <a:latin typeface="Calibri" panose="020F0502020204030204" pitchFamily="34" charset="0"/>
                <a:cs typeface="+mn-cs"/>
              </a:rPr>
              <a:t>  Follow </a:t>
            </a:r>
            <a:r>
              <a:rPr lang="en-US" sz="2400" dirty="0">
                <a:latin typeface="Calibri" panose="020F0502020204030204" pitchFamily="34" charset="0"/>
                <a:cs typeface="+mn-cs"/>
              </a:rPr>
              <a:t>and enforce hand hygiene procedures.</a:t>
            </a:r>
          </a:p>
          <a:p>
            <a:pPr marL="514350" indent="-514350">
              <a:buFontTx/>
              <a:buAutoNum type="arabicPeriod" startAt="5"/>
              <a:defRPr/>
            </a:pPr>
            <a:r>
              <a:rPr lang="en-US" sz="2400" dirty="0">
                <a:latin typeface="Calibri" panose="020F0502020204030204" pitchFamily="34" charset="0"/>
                <a:cs typeface="+mn-cs"/>
              </a:rPr>
              <a:t>Demonstrate behaviors that illustrate cultural</a:t>
            </a:r>
          </a:p>
          <a:p>
            <a:pPr marL="522288" indent="-522288">
              <a:defRPr/>
            </a:pPr>
            <a:r>
              <a:rPr lang="en-US" sz="2400" dirty="0">
                <a:latin typeface="Calibri" panose="020F0502020204030204" pitchFamily="34" charset="0"/>
                <a:cs typeface="+mn-cs"/>
              </a:rPr>
              <a:t>   </a:t>
            </a:r>
            <a:r>
              <a:rPr lang="en-US" sz="2400" dirty="0" smtClean="0">
                <a:latin typeface="Calibri" panose="020F0502020204030204" pitchFamily="34" charset="0"/>
                <a:cs typeface="+mn-cs"/>
              </a:rPr>
              <a:t>    </a:t>
            </a:r>
            <a:r>
              <a:rPr lang="en-US" sz="2400" dirty="0">
                <a:latin typeface="Calibri" panose="020F0502020204030204" pitchFamily="34" charset="0"/>
                <a:cs typeface="+mn-cs"/>
              </a:rPr>
              <a:t>competence.</a:t>
            </a:r>
          </a:p>
          <a:p>
            <a:pPr marL="457200" indent="-457200">
              <a:buFontTx/>
              <a:buAutoNum type="arabicPeriod" startAt="6"/>
              <a:defRPr/>
            </a:pPr>
            <a:r>
              <a:rPr lang="en-US" sz="2400" dirty="0">
                <a:latin typeface="Calibri" panose="020F0502020204030204" pitchFamily="34" charset="0"/>
                <a:cs typeface="+mn-cs"/>
              </a:rPr>
              <a:t>Identify at least two patient safety goals related </a:t>
            </a:r>
          </a:p>
          <a:p>
            <a:pPr marL="457200" indent="-457200">
              <a:defRPr/>
            </a:pPr>
            <a:r>
              <a:rPr lang="en-US" sz="2400" dirty="0">
                <a:latin typeface="Calibri" panose="020F0502020204030204" pitchFamily="34" charset="0"/>
                <a:cs typeface="+mn-cs"/>
              </a:rPr>
              <a:t>    </a:t>
            </a:r>
            <a:r>
              <a:rPr lang="en-US" sz="2400" dirty="0" smtClean="0">
                <a:latin typeface="Calibri" panose="020F0502020204030204" pitchFamily="34" charset="0"/>
                <a:cs typeface="+mn-cs"/>
              </a:rPr>
              <a:t>   </a:t>
            </a:r>
            <a:r>
              <a:rPr lang="en-US" sz="2400" dirty="0">
                <a:latin typeface="Calibri" panose="020F0502020204030204" pitchFamily="34" charset="0"/>
                <a:cs typeface="+mn-cs"/>
              </a:rPr>
              <a:t>to areas of responsibility.</a:t>
            </a:r>
          </a:p>
          <a:p>
            <a:pPr>
              <a:defRPr/>
            </a:pPr>
            <a:r>
              <a:rPr lang="en-US" sz="2400" dirty="0">
                <a:latin typeface="Calibri" panose="020F0502020204030204" pitchFamily="34" charset="0"/>
                <a:cs typeface="+mn-cs"/>
              </a:rPr>
              <a:t>7. </a:t>
            </a:r>
            <a:r>
              <a:rPr lang="en-US" sz="2400" dirty="0" smtClean="0">
                <a:latin typeface="Calibri" panose="020F0502020204030204" pitchFamily="34" charset="0"/>
                <a:cs typeface="+mn-cs"/>
              </a:rPr>
              <a:t>  </a:t>
            </a:r>
            <a:r>
              <a:rPr lang="en-US" sz="2400" dirty="0">
                <a:latin typeface="Calibri" panose="020F0502020204030204" pitchFamily="34" charset="0"/>
                <a:cs typeface="+mn-cs"/>
              </a:rPr>
              <a:t>Describe role in relation to HIPAA regulations.</a:t>
            </a:r>
          </a:p>
        </p:txBody>
      </p:sp>
    </p:spTree>
    <p:custDataLst>
      <p:tags r:id="rId1"/>
    </p:custData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609600"/>
            <a:ext cx="6576312" cy="1320800"/>
          </a:xfrm>
        </p:spPr>
        <p:txBody>
          <a:bodyPr>
            <a:normAutofit/>
          </a:bodyPr>
          <a:lstStyle/>
          <a:p>
            <a:pPr algn="ctr" fontAlgn="auto">
              <a:spcAft>
                <a:spcPts val="0"/>
              </a:spcAft>
              <a:defRPr/>
            </a:pPr>
            <a:r>
              <a:rPr lang="en-US" b="1" dirty="0" smtClean="0">
                <a:solidFill>
                  <a:schemeClr val="tx2">
                    <a:satMod val="130000"/>
                  </a:schemeClr>
                </a:solidFill>
                <a:effectLst/>
                <a:latin typeface="Times New Roman" panose="02020603050405020304" pitchFamily="18" charset="0"/>
                <a:cs typeface="Times New Roman" panose="02020603050405020304" pitchFamily="18" charset="0"/>
              </a:rPr>
              <a:t>Post Exposure and Follow Up (Continued)</a:t>
            </a:r>
            <a:endParaRPr lang="en-US" dirty="0">
              <a:solidFill>
                <a:schemeClr val="tx2">
                  <a:satMod val="130000"/>
                </a:schemeClr>
              </a:solidFill>
              <a:effectLst/>
              <a:latin typeface="Times New Roman" panose="02020603050405020304" pitchFamily="18" charset="0"/>
              <a:cs typeface="Times New Roman" panose="02020603050405020304" pitchFamily="18" charset="0"/>
            </a:endParaRPr>
          </a:p>
        </p:txBody>
      </p:sp>
      <p:sp>
        <p:nvSpPr>
          <p:cNvPr id="49155" name="Content Placeholder 2"/>
          <p:cNvSpPr>
            <a:spLocks noGrp="1"/>
          </p:cNvSpPr>
          <p:nvPr>
            <p:ph idx="1"/>
          </p:nvPr>
        </p:nvSpPr>
        <p:spPr>
          <a:xfrm>
            <a:off x="381001" y="2057400"/>
            <a:ext cx="8553449" cy="4191000"/>
          </a:xfrm>
        </p:spPr>
        <p:txBody>
          <a:bodyPr>
            <a:normAutofit/>
          </a:bodyPr>
          <a:lstStyle/>
          <a:p>
            <a:pPr>
              <a:buFont typeface="Wingdings 2" pitchFamily="18" charset="2"/>
              <a:buNone/>
            </a:pPr>
            <a:r>
              <a:rPr lang="en-US" sz="2400" dirty="0" smtClean="0">
                <a:latin typeface="Calibri" panose="020F0502020204030204" pitchFamily="34" charset="0"/>
              </a:rPr>
              <a:t>You should also:</a:t>
            </a:r>
          </a:p>
          <a:p>
            <a:r>
              <a:rPr lang="en-US" sz="2400" dirty="0" smtClean="0">
                <a:latin typeface="Calibri" panose="020F0502020204030204" pitchFamily="34" charset="0"/>
              </a:rPr>
              <a:t> Notify your instructor and the Nurse Manager</a:t>
            </a:r>
          </a:p>
          <a:p>
            <a:pPr marL="0" indent="0">
              <a:buNone/>
            </a:pPr>
            <a:endParaRPr lang="en-US" sz="2400" dirty="0" smtClean="0">
              <a:latin typeface="Calibri" panose="020F0502020204030204" pitchFamily="34" charset="0"/>
            </a:endParaRPr>
          </a:p>
          <a:p>
            <a:r>
              <a:rPr lang="en-US" sz="2400" dirty="0" smtClean="0">
                <a:latin typeface="Calibri" panose="020F0502020204030204" pitchFamily="34" charset="0"/>
              </a:rPr>
              <a:t> Go to the Emergency Department</a:t>
            </a:r>
          </a:p>
        </p:txBody>
      </p:sp>
      <p:sp>
        <p:nvSpPr>
          <p:cNvPr id="4" name="Slide Number Placeholder 3"/>
          <p:cNvSpPr>
            <a:spLocks noGrp="1"/>
          </p:cNvSpPr>
          <p:nvPr>
            <p:ph type="sldNum" sz="quarter" idx="12"/>
          </p:nvPr>
        </p:nvSpPr>
        <p:spPr/>
        <p:txBody>
          <a:bodyPr/>
          <a:lstStyle/>
          <a:p>
            <a:pPr>
              <a:defRPr/>
            </a:pPr>
            <a:fld id="{56D4B04B-19EC-426D-BAC9-0AA5FBB69728}" type="slidenum">
              <a:rPr lang="en-US"/>
              <a:pPr>
                <a:defRPr/>
              </a:pPr>
              <a:t>40</a:t>
            </a:fld>
            <a:endParaRPr lang="en-US" dirty="0"/>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0" hangingPunct="0"/>
            <a:endParaRPr lang="en-US"/>
          </a:p>
        </p:txBody>
      </p:sp>
      <p:sp>
        <p:nvSpPr>
          <p:cNvPr id="50179" name="Rectangle 3"/>
          <p:cNvSpPr>
            <a:spLocks noChangeArrowheads="1"/>
          </p:cNvSpPr>
          <p:nvPr/>
        </p:nvSpPr>
        <p:spPr bwMode="auto">
          <a:xfrm>
            <a:off x="3124200" y="6172200"/>
            <a:ext cx="2895600" cy="457200"/>
          </a:xfrm>
          <a:prstGeom prst="rect">
            <a:avLst/>
          </a:prstGeom>
          <a:noFill/>
          <a:ln w="12700">
            <a:noFill/>
            <a:miter lim="800000"/>
            <a:headEnd/>
            <a:tailEnd/>
          </a:ln>
        </p:spPr>
        <p:txBody>
          <a:bodyPr wrap="none" anchor="ctr"/>
          <a:lstStyle/>
          <a:p>
            <a:pPr eaLnBrk="0" hangingPunct="0"/>
            <a:endParaRPr lang="en-US"/>
          </a:p>
        </p:txBody>
      </p:sp>
      <p:sp>
        <p:nvSpPr>
          <p:cNvPr id="6" name="Slide Number Placeholder 5"/>
          <p:cNvSpPr>
            <a:spLocks noGrp="1"/>
          </p:cNvSpPr>
          <p:nvPr>
            <p:ph type="sldNum" sz="quarter" idx="12"/>
          </p:nvPr>
        </p:nvSpPr>
        <p:spPr/>
        <p:txBody>
          <a:bodyPr/>
          <a:lstStyle/>
          <a:p>
            <a:pPr>
              <a:defRPr/>
            </a:pPr>
            <a:fld id="{68CCCB80-390B-401B-8FCC-DC7A9DBFC1BF}" type="slidenum">
              <a:rPr lang="en-US"/>
              <a:pPr>
                <a:defRPr/>
              </a:pPr>
              <a:t>41</a:t>
            </a:fld>
            <a:endParaRPr lang="en-US" dirty="0"/>
          </a:p>
        </p:txBody>
      </p:sp>
      <p:sp>
        <p:nvSpPr>
          <p:cNvPr id="50181" name="Rectangle 4"/>
          <p:cNvSpPr>
            <a:spLocks noGrp="1" noChangeArrowheads="1"/>
          </p:cNvSpPr>
          <p:nvPr>
            <p:ph type="ctrTitle" idx="4294967295"/>
          </p:nvPr>
        </p:nvSpPr>
        <p:spPr bwMode="auto">
          <a:xfrm>
            <a:off x="228600" y="152400"/>
            <a:ext cx="6728714" cy="1447800"/>
          </a:xfrm>
          <a:noFill/>
        </p:spPr>
        <p:txBody>
          <a:bodyPr vert="horz" wrap="square" lIns="90488" tIns="44450" rIns="90488" bIns="44450" numCol="1" anchorCtr="0" compatLnSpc="1">
            <a:prstTxWarp prst="textNoShape">
              <a:avLst/>
            </a:prstTxWarp>
          </a:bodyPr>
          <a:lstStyle/>
          <a:p>
            <a:pPr algn="ctr"/>
            <a:r>
              <a:rPr lang="en-US" sz="2800" b="1" dirty="0" smtClean="0">
                <a:effectLst/>
                <a:latin typeface="Times New Roman" panose="02020603050405020304" pitchFamily="18" charset="0"/>
                <a:cs typeface="Times New Roman" panose="02020603050405020304" pitchFamily="18" charset="0"/>
              </a:rPr>
              <a:t>PRECAUTIONS FOR ALL BLOOD AND OTHER POTENTIALLY INFECTIOUS BODY FLUIDS</a:t>
            </a:r>
          </a:p>
        </p:txBody>
      </p:sp>
      <p:sp>
        <p:nvSpPr>
          <p:cNvPr id="325637" name="Rectangle 5"/>
          <p:cNvSpPr>
            <a:spLocks noGrp="1" noChangeArrowheads="1"/>
          </p:cNvSpPr>
          <p:nvPr>
            <p:ph type="subTitle" idx="4294967295"/>
          </p:nvPr>
        </p:nvSpPr>
        <p:spPr>
          <a:xfrm>
            <a:off x="228600" y="1600200"/>
            <a:ext cx="7391400" cy="4876800"/>
          </a:xfrm>
        </p:spPr>
        <p:txBody>
          <a:bodyPr lIns="90488" tIns="44450" rIns="90488" bIns="44450">
            <a:normAutofit fontScale="92500" lnSpcReduction="10000"/>
          </a:bodyPr>
          <a:lstStyle/>
          <a:p>
            <a:pPr marL="82296" indent="0" fontAlgn="auto">
              <a:spcAft>
                <a:spcPts val="0"/>
              </a:spcAft>
              <a:buNone/>
              <a:defRPr/>
            </a:pPr>
            <a:r>
              <a:rPr lang="en-US" sz="3600" dirty="0">
                <a:latin typeface="Calibri" panose="020F0502020204030204" pitchFamily="34" charset="0"/>
              </a:rPr>
              <a:t>Standard Precautions</a:t>
            </a:r>
            <a:endParaRPr lang="en-US" sz="2400" dirty="0">
              <a:latin typeface="Calibri" panose="020F0502020204030204" pitchFamily="34" charset="0"/>
            </a:endParaRPr>
          </a:p>
          <a:p>
            <a:pPr marL="365760" indent="-283464" fontAlgn="auto">
              <a:spcAft>
                <a:spcPts val="0"/>
              </a:spcAft>
              <a:buFontTx/>
              <a:buNone/>
              <a:defRPr/>
            </a:pPr>
            <a:r>
              <a:rPr lang="en-US" dirty="0">
                <a:latin typeface="Calibri" panose="020F0502020204030204" pitchFamily="34" charset="0"/>
              </a:rPr>
              <a:t>   </a:t>
            </a:r>
            <a:r>
              <a:rPr lang="en-US" sz="2400" dirty="0">
                <a:solidFill>
                  <a:schemeClr val="tx2"/>
                </a:solidFill>
                <a:latin typeface="Calibri" panose="020F0502020204030204" pitchFamily="34" charset="0"/>
              </a:rPr>
              <a:t>Applies to all patients regardless of  diagnosis or presumed infection </a:t>
            </a:r>
            <a:r>
              <a:rPr lang="en-US" sz="2400" dirty="0" smtClean="0">
                <a:solidFill>
                  <a:schemeClr val="tx2"/>
                </a:solidFill>
                <a:latin typeface="Calibri" panose="020F0502020204030204" pitchFamily="34" charset="0"/>
              </a:rPr>
              <a:t>status</a:t>
            </a:r>
            <a:endParaRPr lang="en-US" sz="2400" dirty="0">
              <a:solidFill>
                <a:schemeClr val="tx2"/>
              </a:solidFill>
              <a:latin typeface="Calibri" panose="020F0502020204030204" pitchFamily="34" charset="0"/>
            </a:endParaRPr>
          </a:p>
          <a:p>
            <a:pPr marL="640080" lvl="1" indent="-237744" fontAlgn="auto">
              <a:spcAft>
                <a:spcPts val="0"/>
              </a:spcAft>
              <a:buFontTx/>
              <a:buNone/>
              <a:defRPr/>
            </a:pPr>
            <a:r>
              <a:rPr lang="en-US" sz="2400" dirty="0">
                <a:latin typeface="Calibri" panose="020F0502020204030204" pitchFamily="34" charset="0"/>
              </a:rPr>
              <a:t>Apply to:</a:t>
            </a:r>
          </a:p>
          <a:p>
            <a:pPr marL="640080" lvl="1" indent="-237744" fontAlgn="auto">
              <a:spcAft>
                <a:spcPts val="0"/>
              </a:spcAft>
              <a:buFontTx/>
              <a:buNone/>
              <a:defRPr/>
            </a:pPr>
            <a:r>
              <a:rPr lang="en-US" sz="2000" dirty="0">
                <a:latin typeface="Calibri" panose="020F0502020204030204" pitchFamily="34" charset="0"/>
              </a:rPr>
              <a:t>-  </a:t>
            </a:r>
            <a:r>
              <a:rPr lang="en-US" sz="2000" dirty="0" smtClean="0">
                <a:latin typeface="Calibri" panose="020F0502020204030204" pitchFamily="34" charset="0"/>
              </a:rPr>
              <a:t>blood</a:t>
            </a:r>
            <a:endParaRPr lang="en-US" sz="2000" b="1" dirty="0">
              <a:latin typeface="Calibri" panose="020F0502020204030204" pitchFamily="34" charset="0"/>
            </a:endParaRPr>
          </a:p>
          <a:p>
            <a:pPr marL="640080" lvl="1" indent="-237744" fontAlgn="auto">
              <a:spcAft>
                <a:spcPts val="0"/>
              </a:spcAft>
              <a:buFontTx/>
              <a:buNone/>
              <a:defRPr/>
            </a:pPr>
            <a:r>
              <a:rPr lang="en-US" sz="2000" dirty="0">
                <a:latin typeface="Calibri" panose="020F0502020204030204" pitchFamily="34" charset="0"/>
              </a:rPr>
              <a:t>- </a:t>
            </a:r>
            <a:r>
              <a:rPr lang="en-US" sz="2000" dirty="0" smtClean="0">
                <a:latin typeface="Calibri" panose="020F0502020204030204" pitchFamily="34" charset="0"/>
              </a:rPr>
              <a:t> </a:t>
            </a:r>
            <a:r>
              <a:rPr lang="en-US" sz="2000" dirty="0">
                <a:latin typeface="Calibri" panose="020F0502020204030204" pitchFamily="34" charset="0"/>
              </a:rPr>
              <a:t>all body fluids, secretions, and excretions except sweat regardless of whether or not they contain visible blood.</a:t>
            </a:r>
          </a:p>
          <a:p>
            <a:pPr marL="640080" lvl="1" indent="-237744" fontAlgn="auto">
              <a:spcAft>
                <a:spcPts val="0"/>
              </a:spcAft>
              <a:buFontTx/>
              <a:buChar char="-"/>
              <a:defRPr/>
            </a:pPr>
            <a:r>
              <a:rPr lang="en-US" sz="2000" dirty="0">
                <a:latin typeface="Calibri" panose="020F0502020204030204" pitchFamily="34" charset="0"/>
              </a:rPr>
              <a:t>non-intact </a:t>
            </a:r>
            <a:r>
              <a:rPr lang="en-US" sz="2000" dirty="0" smtClean="0">
                <a:latin typeface="Calibri" panose="020F0502020204030204" pitchFamily="34" charset="0"/>
              </a:rPr>
              <a:t>skin     </a:t>
            </a:r>
            <a:endParaRPr lang="en-US" sz="2000" dirty="0">
              <a:latin typeface="Calibri" panose="020F0502020204030204" pitchFamily="34" charset="0"/>
            </a:endParaRPr>
          </a:p>
          <a:p>
            <a:pPr marL="640080" lvl="1" indent="-237744" fontAlgn="auto">
              <a:spcAft>
                <a:spcPts val="0"/>
              </a:spcAft>
              <a:buFontTx/>
              <a:buChar char="-"/>
              <a:defRPr/>
            </a:pPr>
            <a:r>
              <a:rPr lang="en-US" sz="2000" dirty="0">
                <a:latin typeface="Calibri" panose="020F0502020204030204" pitchFamily="34" charset="0"/>
              </a:rPr>
              <a:t>mucous membranes</a:t>
            </a:r>
            <a:endParaRPr lang="en-US" sz="2000" b="1" dirty="0">
              <a:latin typeface="Calibri" panose="020F0502020204030204" pitchFamily="34" charset="0"/>
            </a:endParaRPr>
          </a:p>
          <a:p>
            <a:pPr marL="365760" indent="-283464" fontAlgn="auto">
              <a:spcAft>
                <a:spcPts val="0"/>
              </a:spcAft>
              <a:buFont typeface="Wingdings 2"/>
              <a:buChar char=""/>
              <a:defRPr/>
            </a:pPr>
            <a:r>
              <a:rPr lang="en-US" sz="2400" dirty="0" smtClean="0">
                <a:solidFill>
                  <a:schemeClr val="tx2"/>
                </a:solidFill>
                <a:latin typeface="Calibri" panose="020F0502020204030204" pitchFamily="34" charset="0"/>
              </a:rPr>
              <a:t>Assume </a:t>
            </a:r>
            <a:r>
              <a:rPr lang="en-US" sz="2400" dirty="0">
                <a:solidFill>
                  <a:schemeClr val="tx2"/>
                </a:solidFill>
                <a:latin typeface="Calibri" panose="020F0502020204030204" pitchFamily="34" charset="0"/>
              </a:rPr>
              <a:t>that each person is potentially infectious and </a:t>
            </a:r>
            <a:r>
              <a:rPr lang="en-US" sz="2400" dirty="0" smtClean="0">
                <a:solidFill>
                  <a:schemeClr val="tx2"/>
                </a:solidFill>
                <a:latin typeface="Calibri" panose="020F0502020204030204" pitchFamily="34" charset="0"/>
              </a:rPr>
              <a:t>contagious</a:t>
            </a:r>
            <a:endParaRPr lang="en-US" sz="2400" dirty="0">
              <a:latin typeface="Calibri" panose="020F0502020204030204" pitchFamily="34" charset="0"/>
            </a:endParaRPr>
          </a:p>
          <a:p>
            <a:pPr marL="365760" indent="-283464" algn="ctr" fontAlgn="auto">
              <a:spcAft>
                <a:spcPts val="0"/>
              </a:spcAft>
              <a:buFontTx/>
              <a:buNone/>
              <a:defRPr/>
            </a:pPr>
            <a:r>
              <a:rPr lang="en-US" sz="2400" dirty="0"/>
              <a:t> </a:t>
            </a:r>
            <a:endParaRPr lang="en-US" sz="2400" b="1" dirty="0"/>
          </a:p>
        </p:txBody>
      </p:sp>
    </p:spTree>
    <p:custDataLst>
      <p:tags r:id="rId1"/>
    </p:custData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0" y="457200"/>
            <a:ext cx="7467600" cy="6148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362200" y="87868"/>
            <a:ext cx="2057400" cy="369332"/>
          </a:xfrm>
          <a:prstGeom prst="rect">
            <a:avLst/>
          </a:prstGeom>
          <a:noFill/>
        </p:spPr>
        <p:txBody>
          <a:bodyPr wrap="square" rtlCol="0">
            <a:spAutoFit/>
          </a:bodyPr>
          <a:lstStyle/>
          <a:p>
            <a:r>
              <a:rPr lang="en-US" b="1" dirty="0" smtClean="0">
                <a:solidFill>
                  <a:schemeClr val="accent5">
                    <a:lumMod val="50000"/>
                  </a:schemeClr>
                </a:solidFill>
              </a:rPr>
              <a:t>         COVID-19</a:t>
            </a:r>
            <a:r>
              <a:rPr lang="en-US" dirty="0" smtClean="0"/>
              <a:t> </a:t>
            </a:r>
            <a:endParaRPr lang="en-US" dirty="0"/>
          </a:p>
        </p:txBody>
      </p:sp>
      <p:pic>
        <p:nvPicPr>
          <p:cNvPr id="4" name="Picture 3" descr="The CDC's image of the coronavirus."/>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05400" y="2811204"/>
            <a:ext cx="2590800" cy="1684596"/>
          </a:xfrm>
          <a:prstGeom prst="rect">
            <a:avLst/>
          </a:prstGeom>
          <a:noFill/>
          <a:ln>
            <a:noFill/>
          </a:ln>
        </p:spPr>
      </p:pic>
    </p:spTree>
    <p:custDataLst>
      <p:tags r:id="rId1"/>
    </p:custDataLst>
    <p:extLst>
      <p:ext uri="{BB962C8B-B14F-4D97-AF65-F5344CB8AC3E}">
        <p14:creationId xmlns:p14="http://schemas.microsoft.com/office/powerpoint/2010/main" val="23688997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2"/>
          <p:cNvSpPr>
            <a:spLocks noGrp="1"/>
          </p:cNvSpPr>
          <p:nvPr>
            <p:ph type="title"/>
          </p:nvPr>
        </p:nvSpPr>
        <p:spPr bwMode="auto"/>
        <p:txBody>
          <a:bodyPr vert="horz" wrap="square" lIns="91440" tIns="45720" rIns="91440" bIns="45720" numCol="1" anchorCtr="0" compatLnSpc="1">
            <a:prstTxWarp prst="textNoShape">
              <a:avLst/>
            </a:prstTxWarp>
            <a:normAutofit fontScale="90000"/>
          </a:bodyPr>
          <a:lstStyle/>
          <a:p>
            <a:pPr algn="ctr"/>
            <a:r>
              <a:rPr lang="en-US" sz="4400" b="1" dirty="0" smtClean="0">
                <a:effectLst/>
                <a:latin typeface="Times New Roman" panose="02020603050405020304" pitchFamily="18" charset="0"/>
                <a:cs typeface="Times New Roman" panose="02020603050405020304" pitchFamily="18" charset="0"/>
              </a:rPr>
              <a:t>Material Safety Data Sheets</a:t>
            </a:r>
            <a:br>
              <a:rPr lang="en-US" sz="4400" b="1" dirty="0" smtClean="0">
                <a:effectLst/>
                <a:latin typeface="Times New Roman" panose="02020603050405020304" pitchFamily="18" charset="0"/>
                <a:cs typeface="Times New Roman" panose="02020603050405020304" pitchFamily="18" charset="0"/>
              </a:rPr>
            </a:br>
            <a:r>
              <a:rPr lang="en-US" sz="4400" b="1" dirty="0" smtClean="0">
                <a:effectLst/>
                <a:latin typeface="Times New Roman" panose="02020603050405020304" pitchFamily="18" charset="0"/>
                <a:cs typeface="Times New Roman" panose="02020603050405020304" pitchFamily="18" charset="0"/>
              </a:rPr>
              <a:t>(MSDS)</a:t>
            </a:r>
          </a:p>
        </p:txBody>
      </p:sp>
      <p:sp>
        <p:nvSpPr>
          <p:cNvPr id="4" name="Content Placeholder 3"/>
          <p:cNvSpPr>
            <a:spLocks noGrp="1"/>
          </p:cNvSpPr>
          <p:nvPr>
            <p:ph idx="1"/>
          </p:nvPr>
        </p:nvSpPr>
        <p:spPr>
          <a:xfrm>
            <a:off x="609599" y="2362200"/>
            <a:ext cx="6400801" cy="3962400"/>
          </a:xfrm>
        </p:spPr>
        <p:txBody>
          <a:bodyPr>
            <a:normAutofit/>
          </a:bodyPr>
          <a:lstStyle/>
          <a:p>
            <a:pPr marL="365760" indent="-283464" fontAlgn="auto">
              <a:spcAft>
                <a:spcPts val="0"/>
              </a:spcAft>
              <a:buFont typeface="Wingdings 2"/>
              <a:buChar char=""/>
              <a:defRPr/>
            </a:pPr>
            <a:r>
              <a:rPr lang="en-US" dirty="0" smtClean="0">
                <a:latin typeface="Calibri" panose="020F0502020204030204" pitchFamily="34" charset="0"/>
              </a:rPr>
              <a:t>MSDS are informational materials that include physical and health hazards associated with a specific agent. It also includes information concerning procedures for the safe handling of the agent, spills and control measures.</a:t>
            </a:r>
          </a:p>
          <a:p>
            <a:pPr marL="82296" indent="0" fontAlgn="auto">
              <a:spcAft>
                <a:spcPts val="0"/>
              </a:spcAft>
              <a:buNone/>
              <a:defRPr/>
            </a:pPr>
            <a:endParaRPr lang="en-US" dirty="0" smtClean="0">
              <a:latin typeface="Calibri" panose="020F0502020204030204" pitchFamily="34" charset="0"/>
            </a:endParaRPr>
          </a:p>
          <a:p>
            <a:pPr marL="365760" indent="-283464" fontAlgn="auto">
              <a:spcAft>
                <a:spcPts val="0"/>
              </a:spcAft>
              <a:buFont typeface="Wingdings 2"/>
              <a:buChar char=""/>
              <a:defRPr/>
            </a:pPr>
            <a:r>
              <a:rPr lang="en-US" dirty="0" smtClean="0">
                <a:latin typeface="Calibri" panose="020F0502020204030204" pitchFamily="34" charset="0"/>
              </a:rPr>
              <a:t>Always know the MSDS of an agent before using it</a:t>
            </a:r>
          </a:p>
          <a:p>
            <a:pPr marL="82296" indent="0" fontAlgn="auto">
              <a:spcAft>
                <a:spcPts val="0"/>
              </a:spcAft>
              <a:buNone/>
              <a:defRPr/>
            </a:pPr>
            <a:endParaRPr lang="en-US" dirty="0" smtClean="0">
              <a:latin typeface="Calibri" panose="020F0502020204030204" pitchFamily="34" charset="0"/>
            </a:endParaRPr>
          </a:p>
          <a:p>
            <a:pPr marL="365760" indent="-283464" fontAlgn="auto">
              <a:spcAft>
                <a:spcPts val="0"/>
              </a:spcAft>
              <a:buFont typeface="Wingdings 2"/>
              <a:buChar char=""/>
              <a:defRPr/>
            </a:pPr>
            <a:r>
              <a:rPr lang="en-US" dirty="0" smtClean="0">
                <a:latin typeface="Calibri" panose="020F0502020204030204" pitchFamily="34" charset="0"/>
              </a:rPr>
              <a:t>Know the hazards associated with all the chemicals or solutions you work with</a:t>
            </a:r>
            <a:endParaRPr lang="en-US" dirty="0">
              <a:latin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fld id="{7F7D6FDB-D893-44A7-8934-4BF5100863C8}" type="slidenum">
              <a:rPr lang="en-US"/>
              <a:pPr>
                <a:defRPr/>
              </a:pPr>
              <a:t>43</a:t>
            </a:fld>
            <a:endParaRPr lang="en-US" dirty="0"/>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bwMode="auto">
          <a:xfrm>
            <a:off x="609599" y="381000"/>
            <a:ext cx="6347713" cy="914400"/>
          </a:xfrm>
        </p:spPr>
        <p:txBody>
          <a:bodyPr vert="horz" wrap="square" lIns="91440" tIns="45720" rIns="91440" bIns="45720" numCol="1" anchorCtr="0" compatLnSpc="1">
            <a:prstTxWarp prst="textNoShape">
              <a:avLst/>
            </a:prstTxWarp>
          </a:bodyPr>
          <a:lstStyle/>
          <a:p>
            <a:pPr algn="ctr"/>
            <a:r>
              <a:rPr lang="en-US" sz="5400" b="1" dirty="0" smtClean="0">
                <a:effectLst/>
                <a:latin typeface="Times New Roman" panose="02020603050405020304" pitchFamily="18" charset="0"/>
                <a:cs typeface="Times New Roman" panose="02020603050405020304" pitchFamily="18" charset="0"/>
              </a:rPr>
              <a:t>Electrical Safety</a:t>
            </a:r>
          </a:p>
        </p:txBody>
      </p:sp>
      <p:sp>
        <p:nvSpPr>
          <p:cNvPr id="3" name="Content Placeholder 2"/>
          <p:cNvSpPr>
            <a:spLocks noGrp="1"/>
          </p:cNvSpPr>
          <p:nvPr>
            <p:ph idx="1"/>
          </p:nvPr>
        </p:nvSpPr>
        <p:spPr>
          <a:xfrm>
            <a:off x="304801" y="1371600"/>
            <a:ext cx="8153400" cy="4953000"/>
          </a:xfrm>
        </p:spPr>
        <p:txBody>
          <a:bodyPr>
            <a:noAutofit/>
          </a:bodyPr>
          <a:lstStyle/>
          <a:p>
            <a:pPr marL="82296" indent="0" fontAlgn="auto">
              <a:spcAft>
                <a:spcPts val="0"/>
              </a:spcAft>
              <a:buNone/>
              <a:defRPr/>
            </a:pPr>
            <a:r>
              <a:rPr lang="en-US" sz="2000" dirty="0" smtClean="0">
                <a:latin typeface="Calibri" panose="020F0502020204030204" pitchFamily="34" charset="0"/>
              </a:rPr>
              <a:t>In the hospital setting, only operate electrical equipment that has been pre-approved for use by the facility’s Engineering Department and/or Safety Officer.</a:t>
            </a:r>
          </a:p>
          <a:p>
            <a:pPr marL="82296" indent="0" fontAlgn="auto">
              <a:spcAft>
                <a:spcPts val="0"/>
              </a:spcAft>
              <a:buNone/>
              <a:defRPr/>
            </a:pPr>
            <a:r>
              <a:rPr lang="en-US" sz="2000" dirty="0" smtClean="0">
                <a:latin typeface="Calibri" panose="020F0502020204030204" pitchFamily="34" charset="0"/>
              </a:rPr>
              <a:t>Guidelines to keep in mind before using any electrical equipment:</a:t>
            </a:r>
          </a:p>
          <a:p>
            <a:pPr marL="425196" indent="-342900" fontAlgn="auto">
              <a:spcAft>
                <a:spcPts val="0"/>
              </a:spcAft>
              <a:defRPr/>
            </a:pPr>
            <a:r>
              <a:rPr lang="en-US" sz="2000" dirty="0" smtClean="0">
                <a:latin typeface="Calibri" panose="020F0502020204030204" pitchFamily="34" charset="0"/>
              </a:rPr>
              <a:t>Perform visual inspection of electrical equipment before each use</a:t>
            </a:r>
          </a:p>
          <a:p>
            <a:pPr marL="425196" indent="-342900" fontAlgn="auto">
              <a:spcAft>
                <a:spcPts val="0"/>
              </a:spcAft>
              <a:defRPr/>
            </a:pPr>
            <a:r>
              <a:rPr lang="en-US" sz="2000" dirty="0" smtClean="0">
                <a:latin typeface="Calibri" panose="020F0502020204030204" pitchFamily="34" charset="0"/>
              </a:rPr>
              <a:t>Visually check that wall outlets are in good condition </a:t>
            </a:r>
          </a:p>
          <a:p>
            <a:pPr marL="425196" indent="-342900" fontAlgn="auto">
              <a:spcAft>
                <a:spcPts val="0"/>
              </a:spcAft>
              <a:defRPr/>
            </a:pPr>
            <a:r>
              <a:rPr lang="en-US" sz="2000" dirty="0" smtClean="0">
                <a:latin typeface="Calibri" panose="020F0502020204030204" pitchFamily="34" charset="0"/>
              </a:rPr>
              <a:t>Electrical equipment located in patient areas must be grounded (3- prong plug) and UL-approved</a:t>
            </a:r>
          </a:p>
          <a:p>
            <a:pPr marL="425196" indent="-342900" fontAlgn="auto">
              <a:spcAft>
                <a:spcPts val="0"/>
              </a:spcAft>
              <a:defRPr/>
            </a:pPr>
            <a:r>
              <a:rPr lang="en-US" sz="2000" dirty="0" smtClean="0">
                <a:latin typeface="Calibri" panose="020F0502020204030204" pitchFamily="34" charset="0"/>
              </a:rPr>
              <a:t>Electrical equipment located in non-patient areas must be UL approved</a:t>
            </a:r>
          </a:p>
          <a:p>
            <a:pPr marL="425196" indent="-342900" fontAlgn="auto">
              <a:spcAft>
                <a:spcPts val="0"/>
              </a:spcAft>
              <a:defRPr/>
            </a:pPr>
            <a:r>
              <a:rPr lang="en-US" sz="2000" dirty="0" smtClean="0">
                <a:latin typeface="Calibri" panose="020F0502020204030204" pitchFamily="34" charset="0"/>
              </a:rPr>
              <a:t>Remove any defective equipment from your work area, if</a:t>
            </a:r>
          </a:p>
          <a:p>
            <a:pPr marL="346075" indent="-263525" fontAlgn="auto">
              <a:spcAft>
                <a:spcPts val="0"/>
              </a:spcAft>
              <a:buFont typeface="Wingdings 2"/>
              <a:buNone/>
              <a:defRPr/>
            </a:pPr>
            <a:r>
              <a:rPr lang="en-US" sz="2000" dirty="0" smtClean="0">
                <a:latin typeface="Calibri" panose="020F0502020204030204" pitchFamily="34" charset="0"/>
              </a:rPr>
              <a:t>      appropriate, label it “defective” and notify your supervisor   </a:t>
            </a:r>
          </a:p>
          <a:p>
            <a:pPr marL="346075" indent="-263525" fontAlgn="auto">
              <a:spcAft>
                <a:spcPts val="0"/>
              </a:spcAft>
              <a:buFont typeface="Wingdings 2"/>
              <a:buNone/>
              <a:defRPr/>
            </a:pPr>
            <a:r>
              <a:rPr lang="en-US" sz="2000" dirty="0">
                <a:latin typeface="Calibri" panose="020F0502020204030204" pitchFamily="34" charset="0"/>
              </a:rPr>
              <a:t> </a:t>
            </a:r>
            <a:r>
              <a:rPr lang="en-US" sz="2000" dirty="0" smtClean="0">
                <a:latin typeface="Calibri" panose="020F0502020204030204" pitchFamily="34" charset="0"/>
              </a:rPr>
              <a:t>     accordingly.</a:t>
            </a:r>
            <a:endParaRPr lang="en-US" sz="20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BF53F199-0D42-4567-B57F-33F62B14AAE2}" type="slidenum">
              <a:rPr lang="en-US"/>
              <a:pPr>
                <a:defRPr/>
              </a:pPr>
              <a:t>44</a:t>
            </a:fld>
            <a:endParaRPr lang="en-US" dirty="0"/>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0" hangingPunct="0"/>
            <a:endParaRPr lang="en-US"/>
          </a:p>
        </p:txBody>
      </p:sp>
      <p:sp>
        <p:nvSpPr>
          <p:cNvPr id="53251"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0" hangingPunct="0"/>
            <a:endParaRPr lang="en-US"/>
          </a:p>
        </p:txBody>
      </p:sp>
      <p:sp>
        <p:nvSpPr>
          <p:cNvPr id="10" name="Slide Number Placeholder 9"/>
          <p:cNvSpPr>
            <a:spLocks noGrp="1"/>
          </p:cNvSpPr>
          <p:nvPr>
            <p:ph type="sldNum" sz="quarter" idx="12"/>
          </p:nvPr>
        </p:nvSpPr>
        <p:spPr/>
        <p:txBody>
          <a:bodyPr/>
          <a:lstStyle/>
          <a:p>
            <a:pPr>
              <a:defRPr/>
            </a:pPr>
            <a:fld id="{BD46D92E-C419-4532-961B-2C15FA3FDE92}" type="slidenum">
              <a:rPr lang="en-US"/>
              <a:pPr>
                <a:defRPr/>
              </a:pPr>
              <a:t>45</a:t>
            </a:fld>
            <a:endParaRPr lang="en-US" dirty="0"/>
          </a:p>
        </p:txBody>
      </p:sp>
      <p:sp>
        <p:nvSpPr>
          <p:cNvPr id="53253" name="Rectangle 4"/>
          <p:cNvSpPr>
            <a:spLocks noGrp="1" noChangeArrowheads="1"/>
          </p:cNvSpPr>
          <p:nvPr>
            <p:ph type="title" idx="4294967295"/>
          </p:nvPr>
        </p:nvSpPr>
        <p:spPr bwMode="auto">
          <a:xfrm>
            <a:off x="457200" y="228600"/>
            <a:ext cx="6324600" cy="1371600"/>
          </a:xfrm>
          <a:noFill/>
        </p:spPr>
        <p:txBody>
          <a:bodyPr vert="horz" wrap="square" lIns="90488" tIns="44450" rIns="90488" bIns="44450" numCol="1" anchorCtr="0" compatLnSpc="1">
            <a:prstTxWarp prst="textNoShape">
              <a:avLst/>
            </a:prstTxWarp>
          </a:bodyPr>
          <a:lstStyle/>
          <a:p>
            <a:pPr algn="ctr"/>
            <a:r>
              <a:rPr lang="en-US" sz="4000" b="1" dirty="0" smtClean="0">
                <a:effectLst/>
                <a:latin typeface="Times New Roman" panose="02020603050405020304" pitchFamily="18" charset="0"/>
                <a:cs typeface="Times New Roman" panose="02020603050405020304" pitchFamily="18" charset="0"/>
              </a:rPr>
              <a:t>Personal Protective Equipment (PPE)</a:t>
            </a:r>
          </a:p>
        </p:txBody>
      </p:sp>
      <p:sp>
        <p:nvSpPr>
          <p:cNvPr id="53254" name="Rectangle 5"/>
          <p:cNvSpPr>
            <a:spLocks noGrp="1" noChangeArrowheads="1"/>
          </p:cNvSpPr>
          <p:nvPr>
            <p:ph type="body" sz="half" idx="4294967295"/>
          </p:nvPr>
        </p:nvSpPr>
        <p:spPr>
          <a:xfrm>
            <a:off x="4800600" y="2438400"/>
            <a:ext cx="4343400" cy="4191000"/>
          </a:xfrm>
        </p:spPr>
        <p:txBody>
          <a:bodyPr lIns="90488" tIns="44450" rIns="90488" bIns="44450"/>
          <a:lstStyle/>
          <a:p>
            <a:r>
              <a:rPr lang="en-US" sz="2400" dirty="0" smtClean="0">
                <a:latin typeface="Calibri" panose="020F0502020204030204" pitchFamily="34" charset="0"/>
              </a:rPr>
              <a:t>Gloves (vinyl &amp; latex)</a:t>
            </a:r>
          </a:p>
          <a:p>
            <a:r>
              <a:rPr lang="en-US" sz="2400" dirty="0" smtClean="0">
                <a:latin typeface="Calibri" panose="020F0502020204030204" pitchFamily="34" charset="0"/>
              </a:rPr>
              <a:t>Gowns (fluid proof, fluid resistant)		   </a:t>
            </a:r>
          </a:p>
          <a:p>
            <a:r>
              <a:rPr lang="en-US" sz="2400" dirty="0" smtClean="0">
                <a:latin typeface="Calibri" panose="020F0502020204030204" pitchFamily="34" charset="0"/>
              </a:rPr>
              <a:t>Protective eyewear</a:t>
            </a:r>
          </a:p>
          <a:p>
            <a:r>
              <a:rPr lang="en-US" sz="2400" dirty="0" smtClean="0">
                <a:latin typeface="Calibri" panose="020F0502020204030204" pitchFamily="34" charset="0"/>
              </a:rPr>
              <a:t>Mask (surgical, non-surgical, respirator)</a:t>
            </a:r>
          </a:p>
          <a:p>
            <a:r>
              <a:rPr lang="en-US" sz="2400" dirty="0" smtClean="0">
                <a:latin typeface="Calibri" panose="020F0502020204030204" pitchFamily="34" charset="0"/>
              </a:rPr>
              <a:t>All PPE should be removed</a:t>
            </a:r>
            <a:r>
              <a:rPr lang="en-US" sz="2800" dirty="0" smtClean="0">
                <a:latin typeface="Calibri" panose="020F0502020204030204" pitchFamily="34" charset="0"/>
              </a:rPr>
              <a:t> </a:t>
            </a:r>
            <a:r>
              <a:rPr lang="en-US" sz="2800" b="1" i="1" u="sng" dirty="0" smtClean="0">
                <a:latin typeface="Calibri" panose="020F0502020204030204" pitchFamily="34" charset="0"/>
              </a:rPr>
              <a:t>IMMEDIATELY</a:t>
            </a:r>
            <a:r>
              <a:rPr lang="en-US" sz="2800" dirty="0" smtClean="0">
                <a:latin typeface="Calibri" panose="020F0502020204030204" pitchFamily="34" charset="0"/>
              </a:rPr>
              <a:t> </a:t>
            </a:r>
            <a:r>
              <a:rPr lang="en-US" sz="2400" dirty="0" smtClean="0">
                <a:latin typeface="Calibri" panose="020F0502020204030204" pitchFamily="34" charset="0"/>
              </a:rPr>
              <a:t>and disposed of according to Hospital policy.</a:t>
            </a:r>
          </a:p>
        </p:txBody>
      </p:sp>
      <p:graphicFrame>
        <p:nvGraphicFramePr>
          <p:cNvPr id="53255" name="Object 8"/>
          <p:cNvGraphicFramePr>
            <a:graphicFrameLocks noChangeAspect="1"/>
          </p:cNvGraphicFramePr>
          <p:nvPr/>
        </p:nvGraphicFramePr>
        <p:xfrm>
          <a:off x="2895600" y="2514600"/>
          <a:ext cx="2133600" cy="941388"/>
        </p:xfrm>
        <a:graphic>
          <a:graphicData uri="http://schemas.openxmlformats.org/presentationml/2006/ole">
            <mc:AlternateContent xmlns:mc="http://schemas.openxmlformats.org/markup-compatibility/2006">
              <mc:Choice xmlns:v="urn:schemas-microsoft-com:vml" Requires="v">
                <p:oleObj spid="_x0000_s53303" name="Document" r:id="rId5" imgW="1149096" imgH="713232" progId="Word.Document.8">
                  <p:embed/>
                </p:oleObj>
              </mc:Choice>
              <mc:Fallback>
                <p:oleObj name="Document" r:id="rId5" imgW="1149096" imgH="713232" progId="Word.Document.8">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95600" y="2514600"/>
                        <a:ext cx="2133600" cy="941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3256" name="Object 9"/>
          <p:cNvGraphicFramePr>
            <a:graphicFrameLocks noChangeAspect="1"/>
          </p:cNvGraphicFramePr>
          <p:nvPr/>
        </p:nvGraphicFramePr>
        <p:xfrm>
          <a:off x="1447800" y="4191000"/>
          <a:ext cx="1233488" cy="1905000"/>
        </p:xfrm>
        <a:graphic>
          <a:graphicData uri="http://schemas.openxmlformats.org/presentationml/2006/ole">
            <mc:AlternateContent xmlns:mc="http://schemas.openxmlformats.org/markup-compatibility/2006">
              <mc:Choice xmlns:v="urn:schemas-microsoft-com:vml" Requires="v">
                <p:oleObj spid="_x0000_s53304" name="Document" r:id="rId7" imgW="1234440" imgH="1557528" progId="Word.Document.8">
                  <p:embed/>
                </p:oleObj>
              </mc:Choice>
              <mc:Fallback>
                <p:oleObj name="Document" r:id="rId7" imgW="1234440" imgH="1557528" progId="Word.Document.8">
                  <p:embed/>
                  <p:pic>
                    <p:nvPicPr>
                      <p:cNvPr id="0"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47800" y="4191000"/>
                        <a:ext cx="1233488"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3257" name="TextBox 11"/>
          <p:cNvSpPr txBox="1">
            <a:spLocks noChangeArrowheads="1"/>
          </p:cNvSpPr>
          <p:nvPr/>
        </p:nvSpPr>
        <p:spPr bwMode="auto">
          <a:xfrm>
            <a:off x="152400" y="1676400"/>
            <a:ext cx="7239000" cy="461963"/>
          </a:xfrm>
          <a:prstGeom prst="rect">
            <a:avLst/>
          </a:prstGeom>
          <a:noFill/>
          <a:ln w="9525">
            <a:noFill/>
            <a:miter lim="800000"/>
            <a:headEnd/>
            <a:tailEnd/>
          </a:ln>
        </p:spPr>
        <p:txBody>
          <a:bodyPr wrap="square">
            <a:spAutoFit/>
          </a:bodyPr>
          <a:lstStyle/>
          <a:p>
            <a:pPr algn="ctr"/>
            <a:r>
              <a:rPr lang="en-US" sz="2400" b="1" dirty="0">
                <a:latin typeface="Calibri" panose="020F0502020204030204" pitchFamily="34" charset="0"/>
              </a:rPr>
              <a:t>To protect yourself from exposure, you must </a:t>
            </a:r>
            <a:r>
              <a:rPr lang="en-US" sz="2400" b="1" dirty="0" smtClean="0">
                <a:latin typeface="Calibri" panose="020F0502020204030204" pitchFamily="34" charset="0"/>
              </a:rPr>
              <a:t>wear: </a:t>
            </a:r>
            <a:endParaRPr lang="en-US" sz="2400" b="1" dirty="0">
              <a:latin typeface="Calibri" panose="020F0502020204030204" pitchFamily="34" charset="0"/>
            </a:endParaRPr>
          </a:p>
        </p:txBody>
      </p:sp>
      <p:pic>
        <p:nvPicPr>
          <p:cNvPr id="53258" name="Picture 9" descr="http://www.urinaire.com/chirurgie.JPG"/>
          <p:cNvPicPr>
            <a:picLocks noChangeAspect="1" noChangeArrowheads="1"/>
          </p:cNvPicPr>
          <p:nvPr/>
        </p:nvPicPr>
        <p:blipFill>
          <a:blip r:embed="rId9" cstate="print"/>
          <a:srcRect/>
          <a:stretch>
            <a:fillRect/>
          </a:stretch>
        </p:blipFill>
        <p:spPr bwMode="auto">
          <a:xfrm>
            <a:off x="1143000" y="2362200"/>
            <a:ext cx="1619250" cy="1619250"/>
          </a:xfrm>
          <a:prstGeom prst="rect">
            <a:avLst/>
          </a:prstGeom>
          <a:noFill/>
          <a:ln w="9525">
            <a:noFill/>
            <a:miter lim="800000"/>
            <a:headEnd/>
            <a:tailEnd/>
          </a:ln>
        </p:spPr>
      </p:pic>
      <p:pic>
        <p:nvPicPr>
          <p:cNvPr id="53259" name="Picture 11" descr="http://uniformstudio.com/images/LWTDISGOWN1.jpg"/>
          <p:cNvPicPr>
            <a:picLocks noChangeAspect="1" noChangeArrowheads="1"/>
          </p:cNvPicPr>
          <p:nvPr/>
        </p:nvPicPr>
        <p:blipFill>
          <a:blip r:embed="rId10" cstate="print"/>
          <a:srcRect/>
          <a:stretch>
            <a:fillRect/>
          </a:stretch>
        </p:blipFill>
        <p:spPr bwMode="auto">
          <a:xfrm>
            <a:off x="2819400" y="3962400"/>
            <a:ext cx="2057400" cy="2362200"/>
          </a:xfrm>
          <a:prstGeom prst="rect">
            <a:avLst/>
          </a:prstGeom>
          <a:noFill/>
          <a:ln w="9525">
            <a:noFill/>
            <a:miter lim="800000"/>
            <a:headEnd/>
            <a:tailEnd/>
          </a:ln>
        </p:spPr>
      </p:pic>
    </p:spTree>
    <p:custDataLst>
      <p:tags r:id="rId2"/>
    </p:custData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0" hangingPunct="0"/>
            <a:endParaRPr lang="en-US"/>
          </a:p>
        </p:txBody>
      </p:sp>
      <p:sp>
        <p:nvSpPr>
          <p:cNvPr id="54275"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0" hangingPunct="0"/>
            <a:endParaRPr lang="en-US"/>
          </a:p>
        </p:txBody>
      </p:sp>
      <p:sp>
        <p:nvSpPr>
          <p:cNvPr id="7" name="Slide Number Placeholder 6"/>
          <p:cNvSpPr>
            <a:spLocks noGrp="1"/>
          </p:cNvSpPr>
          <p:nvPr>
            <p:ph type="sldNum" sz="quarter" idx="12"/>
          </p:nvPr>
        </p:nvSpPr>
        <p:spPr/>
        <p:txBody>
          <a:bodyPr/>
          <a:lstStyle/>
          <a:p>
            <a:pPr>
              <a:defRPr/>
            </a:pPr>
            <a:fld id="{3F8851C2-03D8-4D3F-9E1A-7C75F35C8ACE}" type="slidenum">
              <a:rPr lang="en-US"/>
              <a:pPr>
                <a:defRPr/>
              </a:pPr>
              <a:t>46</a:t>
            </a:fld>
            <a:endParaRPr lang="en-US" dirty="0"/>
          </a:p>
        </p:txBody>
      </p:sp>
      <p:sp>
        <p:nvSpPr>
          <p:cNvPr id="331780" name="Rectangle 4"/>
          <p:cNvSpPr>
            <a:spLocks noGrp="1" noChangeArrowheads="1"/>
          </p:cNvSpPr>
          <p:nvPr>
            <p:ph type="title" idx="4294967295"/>
          </p:nvPr>
        </p:nvSpPr>
        <p:spPr>
          <a:xfrm>
            <a:off x="3276600" y="1600200"/>
            <a:ext cx="5867400" cy="5105400"/>
          </a:xfrm>
        </p:spPr>
        <p:txBody>
          <a:bodyPr lIns="90488" tIns="44450" rIns="90488" bIns="44450">
            <a:normAutofit fontScale="90000"/>
          </a:bodyPr>
          <a:lstStyle/>
          <a:p>
            <a:pPr fontAlgn="auto">
              <a:spcAft>
                <a:spcPts val="0"/>
              </a:spcAft>
              <a:defRPr/>
            </a:pPr>
            <a:r>
              <a:rPr lang="en-US" sz="2200" b="1" i="1" dirty="0">
                <a:solidFill>
                  <a:schemeClr val="tx1"/>
                </a:solidFill>
                <a:effectLst/>
                <a:ea typeface="Arial Unicode MS" pitchFamily="34" charset="-128"/>
                <a:cs typeface="Arial Unicode MS" pitchFamily="34" charset="-128"/>
              </a:rPr>
              <a:t>Prior to entering the patient’s room:</a:t>
            </a:r>
            <a:r>
              <a:rPr lang="en-US" sz="1800" dirty="0">
                <a:solidFill>
                  <a:schemeClr val="tx1"/>
                </a:solidFill>
                <a:effectLst/>
                <a:ea typeface="Arial Unicode MS" pitchFamily="34" charset="-128"/>
                <a:cs typeface="Arial Unicode MS" pitchFamily="34" charset="-128"/>
              </a:rPr>
              <a:t/>
            </a:r>
            <a:br>
              <a:rPr lang="en-US" sz="1800" dirty="0">
                <a:solidFill>
                  <a:schemeClr val="tx1"/>
                </a:solidFill>
                <a:effectLst/>
                <a:ea typeface="Arial Unicode MS" pitchFamily="34" charset="-128"/>
                <a:cs typeface="Arial Unicode MS" pitchFamily="34" charset="-128"/>
              </a:rPr>
            </a:br>
            <a:r>
              <a:rPr lang="en-US" sz="1800" b="1" dirty="0" smtClean="0">
                <a:solidFill>
                  <a:schemeClr val="tx1"/>
                </a:solidFill>
                <a:effectLst/>
                <a:cs typeface="Times New Roman" pitchFamily="18" charset="0"/>
              </a:rPr>
              <a:t> 	</a:t>
            </a: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Put </a:t>
            </a:r>
            <a:r>
              <a:rPr lang="en-US" sz="1800" dirty="0">
                <a:solidFill>
                  <a:schemeClr val="tx1"/>
                </a:solidFill>
                <a:effectLst/>
                <a:latin typeface="Calibri" panose="020F0502020204030204" pitchFamily="34" charset="0"/>
                <a:ea typeface="Arial Unicode MS" pitchFamily="34" charset="-128"/>
                <a:cs typeface="Arial Unicode MS" pitchFamily="34" charset="-128"/>
              </a:rPr>
              <a:t>on protective garments before </a:t>
            </a:r>
            <a:br>
              <a:rPr lang="en-US" sz="1800" dirty="0">
                <a:solidFill>
                  <a:schemeClr val="tx1"/>
                </a:solidFill>
                <a:effectLst/>
                <a:latin typeface="Calibri" panose="020F0502020204030204" pitchFamily="34" charset="0"/>
                <a:ea typeface="Arial Unicode MS" pitchFamily="34" charset="-128"/>
                <a:cs typeface="Arial Unicode MS" pitchFamily="34" charset="-128"/>
              </a:rPr>
            </a:br>
            <a:r>
              <a:rPr lang="en-US" sz="1800" dirty="0">
                <a:solidFill>
                  <a:schemeClr val="tx1"/>
                </a:solidFill>
                <a:effectLst/>
                <a:latin typeface="Calibri" panose="020F0502020204030204" pitchFamily="34" charset="0"/>
                <a:ea typeface="Arial Unicode MS" pitchFamily="34" charset="-128"/>
                <a:cs typeface="Arial Unicode MS" pitchFamily="34" charset="-128"/>
              </a:rPr>
              <a:t>    </a:t>
            </a: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	 </a:t>
            </a:r>
            <a:r>
              <a:rPr lang="en-US" sz="1800" dirty="0">
                <a:solidFill>
                  <a:schemeClr val="tx1"/>
                </a:solidFill>
                <a:effectLst/>
                <a:latin typeface="Calibri" panose="020F0502020204030204" pitchFamily="34" charset="0"/>
                <a:ea typeface="Arial Unicode MS" pitchFamily="34" charset="-128"/>
                <a:cs typeface="Arial Unicode MS" pitchFamily="34" charset="-128"/>
              </a:rPr>
              <a:t>entering the patient's room</a:t>
            </a:r>
            <a:br>
              <a:rPr lang="en-US" sz="1800" dirty="0">
                <a:solidFill>
                  <a:schemeClr val="tx1"/>
                </a:solidFill>
                <a:effectLst/>
                <a:latin typeface="Calibri" panose="020F0502020204030204" pitchFamily="34" charset="0"/>
                <a:ea typeface="Arial Unicode MS" pitchFamily="34" charset="-128"/>
                <a:cs typeface="Arial Unicode MS" pitchFamily="34" charset="-128"/>
              </a:rPr>
            </a:b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	Put </a:t>
            </a:r>
            <a:r>
              <a:rPr lang="en-US" sz="1800" dirty="0">
                <a:solidFill>
                  <a:schemeClr val="tx1"/>
                </a:solidFill>
                <a:effectLst/>
                <a:latin typeface="Calibri" panose="020F0502020204030204" pitchFamily="34" charset="0"/>
                <a:ea typeface="Arial Unicode MS" pitchFamily="34" charset="-128"/>
                <a:cs typeface="Arial Unicode MS" pitchFamily="34" charset="-128"/>
              </a:rPr>
              <a:t>on mask</a:t>
            </a:r>
            <a:br>
              <a:rPr lang="en-US" sz="1800" dirty="0">
                <a:solidFill>
                  <a:schemeClr val="tx1"/>
                </a:solidFill>
                <a:effectLst/>
                <a:latin typeface="Calibri" panose="020F0502020204030204" pitchFamily="34" charset="0"/>
                <a:ea typeface="Arial Unicode MS" pitchFamily="34" charset="-128"/>
                <a:cs typeface="Arial Unicode MS" pitchFamily="34" charset="-128"/>
              </a:rPr>
            </a:b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	Put </a:t>
            </a:r>
            <a:r>
              <a:rPr lang="en-US" sz="1800" dirty="0">
                <a:solidFill>
                  <a:schemeClr val="tx1"/>
                </a:solidFill>
                <a:effectLst/>
                <a:latin typeface="Calibri" panose="020F0502020204030204" pitchFamily="34" charset="0"/>
                <a:ea typeface="Arial Unicode MS" pitchFamily="34" charset="-128"/>
                <a:cs typeface="Arial Unicode MS" pitchFamily="34" charset="-128"/>
              </a:rPr>
              <a:t>on protective eyewear (if necessary)</a:t>
            </a:r>
            <a:br>
              <a:rPr lang="en-US" sz="1800" dirty="0">
                <a:solidFill>
                  <a:schemeClr val="tx1"/>
                </a:solidFill>
                <a:effectLst/>
                <a:latin typeface="Calibri" panose="020F0502020204030204" pitchFamily="34" charset="0"/>
                <a:ea typeface="Arial Unicode MS" pitchFamily="34" charset="-128"/>
                <a:cs typeface="Arial Unicode MS" pitchFamily="34" charset="-128"/>
              </a:rPr>
            </a:b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	Put </a:t>
            </a:r>
            <a:r>
              <a:rPr lang="en-US" sz="1800" dirty="0">
                <a:solidFill>
                  <a:schemeClr val="tx1"/>
                </a:solidFill>
                <a:effectLst/>
                <a:latin typeface="Calibri" panose="020F0502020204030204" pitchFamily="34" charset="0"/>
                <a:ea typeface="Arial Unicode MS" pitchFamily="34" charset="-128"/>
                <a:cs typeface="Arial Unicode MS" pitchFamily="34" charset="-128"/>
              </a:rPr>
              <a:t>on gown, tie at neck and back</a:t>
            </a:r>
            <a:br>
              <a:rPr lang="en-US" sz="1800" dirty="0">
                <a:solidFill>
                  <a:schemeClr val="tx1"/>
                </a:solidFill>
                <a:effectLst/>
                <a:latin typeface="Calibri" panose="020F0502020204030204" pitchFamily="34" charset="0"/>
                <a:ea typeface="Arial Unicode MS" pitchFamily="34" charset="-128"/>
                <a:cs typeface="Arial Unicode MS" pitchFamily="34" charset="-128"/>
              </a:rPr>
            </a:b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	Don </a:t>
            </a:r>
            <a:r>
              <a:rPr lang="en-US" sz="1800" dirty="0">
                <a:solidFill>
                  <a:schemeClr val="tx1"/>
                </a:solidFill>
                <a:effectLst/>
                <a:latin typeface="Calibri" panose="020F0502020204030204" pitchFamily="34" charset="0"/>
                <a:ea typeface="Arial Unicode MS" pitchFamily="34" charset="-128"/>
                <a:cs typeface="Arial Unicode MS" pitchFamily="34" charset="-128"/>
              </a:rPr>
              <a:t>disposable gloves </a:t>
            </a: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
            </a:r>
            <a:br>
              <a:rPr lang="en-US" sz="1800" dirty="0" smtClean="0">
                <a:solidFill>
                  <a:schemeClr val="tx1"/>
                </a:solidFill>
                <a:effectLst/>
                <a:latin typeface="Calibri" panose="020F0502020204030204" pitchFamily="34" charset="0"/>
                <a:ea typeface="Arial Unicode MS" pitchFamily="34" charset="-128"/>
                <a:cs typeface="Arial Unicode MS" pitchFamily="34" charset="-128"/>
              </a:rPr>
            </a:br>
            <a:r>
              <a:rPr lang="en-US" sz="1800" dirty="0">
                <a:solidFill>
                  <a:schemeClr val="tx1"/>
                </a:solidFill>
                <a:effectLst/>
                <a:latin typeface="Calibri" panose="020F0502020204030204" pitchFamily="34" charset="0"/>
                <a:ea typeface="Arial Unicode MS" pitchFamily="34" charset="-128"/>
                <a:cs typeface="Arial Unicode MS" pitchFamily="34" charset="-128"/>
              </a:rPr>
              <a:t/>
            </a:r>
            <a:br>
              <a:rPr lang="en-US" sz="1800" dirty="0">
                <a:solidFill>
                  <a:schemeClr val="tx1"/>
                </a:solidFill>
                <a:effectLst/>
                <a:latin typeface="Calibri" panose="020F0502020204030204" pitchFamily="34" charset="0"/>
                <a:ea typeface="Arial Unicode MS" pitchFamily="34" charset="-128"/>
                <a:cs typeface="Arial Unicode MS" pitchFamily="34" charset="-128"/>
              </a:rPr>
            </a:br>
            <a:r>
              <a:rPr lang="en-US" sz="2200" b="1" i="1" dirty="0">
                <a:solidFill>
                  <a:schemeClr val="tx1"/>
                </a:solidFill>
                <a:effectLst/>
                <a:latin typeface="Calibri" panose="020F0502020204030204" pitchFamily="34" charset="0"/>
                <a:ea typeface="Arial Unicode MS" pitchFamily="34" charset="-128"/>
                <a:cs typeface="Arial Unicode MS" pitchFamily="34" charset="-128"/>
              </a:rPr>
              <a:t>Leaving the patient’s room:</a:t>
            </a:r>
            <a:r>
              <a:rPr lang="en-US" sz="1800" dirty="0">
                <a:solidFill>
                  <a:schemeClr val="tx1"/>
                </a:solidFill>
                <a:effectLst/>
                <a:latin typeface="Calibri" panose="020F0502020204030204" pitchFamily="34" charset="0"/>
                <a:ea typeface="Arial Unicode MS" pitchFamily="34" charset="-128"/>
                <a:cs typeface="Arial Unicode MS" pitchFamily="34" charset="-128"/>
              </a:rPr>
              <a:t/>
            </a:r>
            <a:br>
              <a:rPr lang="en-US" sz="1800" dirty="0">
                <a:solidFill>
                  <a:schemeClr val="tx1"/>
                </a:solidFill>
                <a:effectLst/>
                <a:latin typeface="Calibri" panose="020F0502020204030204" pitchFamily="34" charset="0"/>
                <a:ea typeface="Arial Unicode MS" pitchFamily="34" charset="-128"/>
                <a:cs typeface="Arial Unicode MS" pitchFamily="34" charset="-128"/>
              </a:rPr>
            </a:b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	Remove </a:t>
            </a:r>
            <a:r>
              <a:rPr lang="en-US" sz="1800" dirty="0">
                <a:solidFill>
                  <a:schemeClr val="tx1"/>
                </a:solidFill>
                <a:effectLst/>
                <a:latin typeface="Calibri" panose="020F0502020204030204" pitchFamily="34" charset="0"/>
                <a:ea typeface="Arial Unicode MS" pitchFamily="34" charset="-128"/>
                <a:cs typeface="Arial Unicode MS" pitchFamily="34" charset="-128"/>
              </a:rPr>
              <a:t>protective garments before </a:t>
            </a:r>
            <a:br>
              <a:rPr lang="en-US" sz="1800" dirty="0">
                <a:solidFill>
                  <a:schemeClr val="tx1"/>
                </a:solidFill>
                <a:effectLst/>
                <a:latin typeface="Calibri" panose="020F0502020204030204" pitchFamily="34" charset="0"/>
                <a:ea typeface="Arial Unicode MS" pitchFamily="34" charset="-128"/>
                <a:cs typeface="Arial Unicode MS" pitchFamily="34" charset="-128"/>
              </a:rPr>
            </a:br>
            <a:r>
              <a:rPr lang="en-US" sz="1800" dirty="0">
                <a:solidFill>
                  <a:schemeClr val="tx1"/>
                </a:solidFill>
                <a:effectLst/>
                <a:latin typeface="Calibri" panose="020F0502020204030204" pitchFamily="34" charset="0"/>
                <a:ea typeface="Arial Unicode MS" pitchFamily="34" charset="-128"/>
                <a:cs typeface="Arial Unicode MS" pitchFamily="34" charset="-128"/>
              </a:rPr>
              <a:t>     </a:t>
            </a: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	 </a:t>
            </a:r>
            <a:r>
              <a:rPr lang="en-US" sz="1800" dirty="0">
                <a:solidFill>
                  <a:schemeClr val="tx1"/>
                </a:solidFill>
                <a:effectLst/>
                <a:latin typeface="Calibri" panose="020F0502020204030204" pitchFamily="34" charset="0"/>
                <a:ea typeface="Arial Unicode MS" pitchFamily="34" charset="-128"/>
                <a:cs typeface="Arial Unicode MS" pitchFamily="34" charset="-128"/>
              </a:rPr>
              <a:t>leaving the patient's </a:t>
            </a: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room</a:t>
            </a:r>
            <a:r>
              <a:rPr lang="en-US" sz="1800" dirty="0">
                <a:solidFill>
                  <a:schemeClr val="tx1"/>
                </a:solidFill>
                <a:effectLst/>
                <a:latin typeface="Calibri" panose="020F0502020204030204" pitchFamily="34" charset="0"/>
                <a:ea typeface="Arial Unicode MS" pitchFamily="34" charset="-128"/>
                <a:cs typeface="Arial Unicode MS" pitchFamily="34" charset="-128"/>
              </a:rPr>
              <a:t/>
            </a:r>
            <a:br>
              <a:rPr lang="en-US" sz="1800" dirty="0">
                <a:solidFill>
                  <a:schemeClr val="tx1"/>
                </a:solidFill>
                <a:effectLst/>
                <a:latin typeface="Calibri" panose="020F0502020204030204" pitchFamily="34" charset="0"/>
                <a:ea typeface="Arial Unicode MS" pitchFamily="34" charset="-128"/>
                <a:cs typeface="Arial Unicode MS" pitchFamily="34" charset="-128"/>
              </a:rPr>
            </a:b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	Take </a:t>
            </a:r>
            <a:r>
              <a:rPr lang="en-US" sz="1800" dirty="0">
                <a:solidFill>
                  <a:schemeClr val="tx1"/>
                </a:solidFill>
                <a:effectLst/>
                <a:latin typeface="Calibri" panose="020F0502020204030204" pitchFamily="34" charset="0"/>
                <a:ea typeface="Arial Unicode MS" pitchFamily="34" charset="-128"/>
                <a:cs typeface="Arial Unicode MS" pitchFamily="34" charset="-128"/>
              </a:rPr>
              <a:t>off gloves, turning them inside out </a:t>
            </a:r>
            <a:br>
              <a:rPr lang="en-US" sz="1800" dirty="0">
                <a:solidFill>
                  <a:schemeClr val="tx1"/>
                </a:solidFill>
                <a:effectLst/>
                <a:latin typeface="Calibri" panose="020F0502020204030204" pitchFamily="34" charset="0"/>
                <a:ea typeface="Arial Unicode MS" pitchFamily="34" charset="-128"/>
                <a:cs typeface="Arial Unicode MS" pitchFamily="34" charset="-128"/>
              </a:rPr>
            </a:br>
            <a:r>
              <a:rPr lang="en-US" sz="1800" dirty="0">
                <a:solidFill>
                  <a:schemeClr val="tx1"/>
                </a:solidFill>
                <a:effectLst/>
                <a:latin typeface="Calibri" panose="020F0502020204030204" pitchFamily="34" charset="0"/>
                <a:ea typeface="Arial Unicode MS" pitchFamily="34" charset="-128"/>
                <a:cs typeface="Arial Unicode MS" pitchFamily="34" charset="-128"/>
              </a:rPr>
              <a:t>     </a:t>
            </a: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	 </a:t>
            </a:r>
            <a:r>
              <a:rPr lang="en-US" sz="1800" dirty="0">
                <a:solidFill>
                  <a:schemeClr val="tx1"/>
                </a:solidFill>
                <a:effectLst/>
                <a:latin typeface="Calibri" panose="020F0502020204030204" pitchFamily="34" charset="0"/>
                <a:ea typeface="Arial Unicode MS" pitchFamily="34" charset="-128"/>
                <a:cs typeface="Arial Unicode MS" pitchFamily="34" charset="-128"/>
              </a:rPr>
              <a:t>when </a:t>
            </a: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removing</a:t>
            </a:r>
            <a:r>
              <a:rPr lang="en-US" sz="1800" dirty="0">
                <a:solidFill>
                  <a:schemeClr val="tx1"/>
                </a:solidFill>
                <a:effectLst/>
                <a:latin typeface="Calibri" panose="020F0502020204030204" pitchFamily="34" charset="0"/>
                <a:ea typeface="Arial Unicode MS" pitchFamily="34" charset="-128"/>
                <a:cs typeface="Arial Unicode MS" pitchFamily="34" charset="-128"/>
              </a:rPr>
              <a:t/>
            </a:r>
            <a:br>
              <a:rPr lang="en-US" sz="1800" dirty="0">
                <a:solidFill>
                  <a:schemeClr val="tx1"/>
                </a:solidFill>
                <a:effectLst/>
                <a:latin typeface="Calibri" panose="020F0502020204030204" pitchFamily="34" charset="0"/>
                <a:ea typeface="Arial Unicode MS" pitchFamily="34" charset="-128"/>
                <a:cs typeface="Arial Unicode MS" pitchFamily="34" charset="-128"/>
              </a:rPr>
            </a:b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	Take </a:t>
            </a:r>
            <a:r>
              <a:rPr lang="en-US" sz="1800" dirty="0">
                <a:solidFill>
                  <a:schemeClr val="tx1"/>
                </a:solidFill>
                <a:effectLst/>
                <a:latin typeface="Calibri" panose="020F0502020204030204" pitchFamily="34" charset="0"/>
                <a:ea typeface="Arial Unicode MS" pitchFamily="34" charset="-128"/>
                <a:cs typeface="Arial Unicode MS" pitchFamily="34" charset="-128"/>
              </a:rPr>
              <a:t>off gown, turning back into front </a:t>
            </a:r>
            <a:br>
              <a:rPr lang="en-US" sz="1800" dirty="0">
                <a:solidFill>
                  <a:schemeClr val="tx1"/>
                </a:solidFill>
                <a:effectLst/>
                <a:latin typeface="Calibri" panose="020F0502020204030204" pitchFamily="34" charset="0"/>
                <a:ea typeface="Arial Unicode MS" pitchFamily="34" charset="-128"/>
                <a:cs typeface="Arial Unicode MS" pitchFamily="34" charset="-128"/>
              </a:rPr>
            </a:br>
            <a:r>
              <a:rPr lang="en-US" sz="1800" dirty="0">
                <a:solidFill>
                  <a:schemeClr val="tx1"/>
                </a:solidFill>
                <a:effectLst/>
                <a:latin typeface="Calibri" panose="020F0502020204030204" pitchFamily="34" charset="0"/>
                <a:ea typeface="Arial Unicode MS" pitchFamily="34" charset="-128"/>
                <a:cs typeface="Arial Unicode MS" pitchFamily="34" charset="-128"/>
              </a:rPr>
              <a:t>     </a:t>
            </a: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	 </a:t>
            </a:r>
            <a:r>
              <a:rPr lang="en-US" sz="1800" dirty="0">
                <a:solidFill>
                  <a:schemeClr val="tx1"/>
                </a:solidFill>
                <a:effectLst/>
                <a:latin typeface="Calibri" panose="020F0502020204030204" pitchFamily="34" charset="0"/>
                <a:ea typeface="Arial Unicode MS" pitchFamily="34" charset="-128"/>
                <a:cs typeface="Arial Unicode MS" pitchFamily="34" charset="-128"/>
              </a:rPr>
              <a:t>so that inside of gown is on the </a:t>
            </a: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outside</a:t>
            </a:r>
            <a:r>
              <a:rPr lang="en-US" sz="1800" dirty="0">
                <a:solidFill>
                  <a:schemeClr val="tx1"/>
                </a:solidFill>
                <a:effectLst/>
                <a:latin typeface="Calibri" panose="020F0502020204030204" pitchFamily="34" charset="0"/>
                <a:ea typeface="Arial Unicode MS" pitchFamily="34" charset="-128"/>
                <a:cs typeface="Arial Unicode MS" pitchFamily="34" charset="-128"/>
              </a:rPr>
              <a:t/>
            </a:r>
            <a:br>
              <a:rPr lang="en-US" sz="1800" dirty="0">
                <a:solidFill>
                  <a:schemeClr val="tx1"/>
                </a:solidFill>
                <a:effectLst/>
                <a:latin typeface="Calibri" panose="020F0502020204030204" pitchFamily="34" charset="0"/>
                <a:ea typeface="Arial Unicode MS" pitchFamily="34" charset="-128"/>
                <a:cs typeface="Arial Unicode MS" pitchFamily="34" charset="-128"/>
              </a:rPr>
            </a:b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	Take </a:t>
            </a:r>
            <a:r>
              <a:rPr lang="en-US" sz="1800" dirty="0">
                <a:solidFill>
                  <a:schemeClr val="tx1"/>
                </a:solidFill>
                <a:effectLst/>
                <a:latin typeface="Calibri" panose="020F0502020204030204" pitchFamily="34" charset="0"/>
                <a:ea typeface="Arial Unicode MS" pitchFamily="34" charset="-128"/>
                <a:cs typeface="Arial Unicode MS" pitchFamily="34" charset="-128"/>
              </a:rPr>
              <a:t>off mask or respirator and eye </a:t>
            </a:r>
            <a:br>
              <a:rPr lang="en-US" sz="1800" dirty="0">
                <a:solidFill>
                  <a:schemeClr val="tx1"/>
                </a:solidFill>
                <a:effectLst/>
                <a:latin typeface="Calibri" panose="020F0502020204030204" pitchFamily="34" charset="0"/>
                <a:ea typeface="Arial Unicode MS" pitchFamily="34" charset="-128"/>
                <a:cs typeface="Arial Unicode MS" pitchFamily="34" charset="-128"/>
              </a:rPr>
            </a:br>
            <a:r>
              <a:rPr lang="en-US" sz="1800" dirty="0">
                <a:solidFill>
                  <a:schemeClr val="tx1"/>
                </a:solidFill>
                <a:effectLst/>
                <a:latin typeface="Calibri" panose="020F0502020204030204" pitchFamily="34" charset="0"/>
                <a:ea typeface="Arial Unicode MS" pitchFamily="34" charset="-128"/>
                <a:cs typeface="Arial Unicode MS" pitchFamily="34" charset="-128"/>
              </a:rPr>
              <a:t>     </a:t>
            </a: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	 protection</a:t>
            </a:r>
            <a:r>
              <a:rPr lang="en-US" sz="1800" dirty="0">
                <a:solidFill>
                  <a:schemeClr val="tx1"/>
                </a:solidFill>
                <a:effectLst/>
                <a:latin typeface="Calibri" panose="020F0502020204030204" pitchFamily="34" charset="0"/>
                <a:ea typeface="Arial Unicode MS" pitchFamily="34" charset="-128"/>
                <a:cs typeface="Arial Unicode MS" pitchFamily="34" charset="-128"/>
              </a:rPr>
              <a:t/>
            </a:r>
            <a:br>
              <a:rPr lang="en-US" sz="1800" dirty="0">
                <a:solidFill>
                  <a:schemeClr val="tx1"/>
                </a:solidFill>
                <a:effectLst/>
                <a:latin typeface="Calibri" panose="020F0502020204030204" pitchFamily="34" charset="0"/>
                <a:ea typeface="Arial Unicode MS" pitchFamily="34" charset="-128"/>
                <a:cs typeface="Arial Unicode MS" pitchFamily="34" charset="-128"/>
              </a:rPr>
            </a:b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	 Discard </a:t>
            </a:r>
            <a:r>
              <a:rPr lang="en-US" sz="1800" dirty="0">
                <a:solidFill>
                  <a:schemeClr val="tx1"/>
                </a:solidFill>
                <a:effectLst/>
                <a:latin typeface="Calibri" panose="020F0502020204030204" pitchFamily="34" charset="0"/>
                <a:ea typeface="Arial Unicode MS" pitchFamily="34" charset="-128"/>
                <a:cs typeface="Arial Unicode MS" pitchFamily="34" charset="-128"/>
              </a:rPr>
              <a:t>in clear waste </a:t>
            </a: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receptacle</a:t>
            </a:r>
            <a:r>
              <a:rPr lang="en-US" sz="2000" dirty="0">
                <a:solidFill>
                  <a:schemeClr val="tx1"/>
                </a:solidFill>
                <a:effectLst/>
                <a:latin typeface="Calibri" panose="020F0502020204030204" pitchFamily="34" charset="0"/>
                <a:ea typeface="Arial Unicode MS" pitchFamily="34" charset="-128"/>
                <a:cs typeface="Arial Unicode MS" pitchFamily="34" charset="-128"/>
              </a:rPr>
              <a:t/>
            </a:r>
            <a:br>
              <a:rPr lang="en-US" sz="2000" dirty="0">
                <a:solidFill>
                  <a:schemeClr val="tx1"/>
                </a:solidFill>
                <a:effectLst/>
                <a:latin typeface="Calibri" panose="020F0502020204030204" pitchFamily="34" charset="0"/>
                <a:ea typeface="Arial Unicode MS" pitchFamily="34" charset="-128"/>
                <a:cs typeface="Arial Unicode MS" pitchFamily="34" charset="-128"/>
              </a:rPr>
            </a:br>
            <a:r>
              <a:rPr lang="en-US" sz="2000" dirty="0" smtClean="0">
                <a:solidFill>
                  <a:schemeClr val="tx1"/>
                </a:solidFill>
                <a:effectLst/>
                <a:latin typeface="Calibri" panose="020F0502020204030204" pitchFamily="34" charset="0"/>
                <a:ea typeface="Arial Unicode MS" pitchFamily="34" charset="-128"/>
                <a:cs typeface="Arial Unicode MS" pitchFamily="34" charset="-128"/>
              </a:rPr>
              <a:t>	 </a:t>
            </a:r>
            <a:r>
              <a:rPr lang="en-US" sz="1800" dirty="0" smtClean="0">
                <a:solidFill>
                  <a:schemeClr val="tx1"/>
                </a:solidFill>
                <a:effectLst/>
                <a:latin typeface="Calibri" panose="020F0502020204030204" pitchFamily="34" charset="0"/>
                <a:ea typeface="Arial Unicode MS" pitchFamily="34" charset="-128"/>
                <a:cs typeface="Arial Unicode MS" pitchFamily="34" charset="-128"/>
              </a:rPr>
              <a:t>Wash hands</a:t>
            </a:r>
            <a:endParaRPr lang="en-US" sz="1800" dirty="0">
              <a:solidFill>
                <a:schemeClr val="tx1"/>
              </a:solidFill>
              <a:effectLst/>
              <a:latin typeface="Calibri" panose="020F0502020204030204" pitchFamily="34" charset="0"/>
              <a:ea typeface="Arial Unicode MS" pitchFamily="34" charset="-128"/>
              <a:cs typeface="Arial Unicode MS" pitchFamily="34" charset="-128"/>
            </a:endParaRPr>
          </a:p>
        </p:txBody>
      </p:sp>
      <p:graphicFrame>
        <p:nvGraphicFramePr>
          <p:cNvPr id="54278" name="Object 5"/>
          <p:cNvGraphicFramePr>
            <a:graphicFrameLocks noChangeAspect="1"/>
          </p:cNvGraphicFramePr>
          <p:nvPr>
            <p:extLst>
              <p:ext uri="{D42A27DB-BD31-4B8C-83A1-F6EECF244321}">
                <p14:modId xmlns:p14="http://schemas.microsoft.com/office/powerpoint/2010/main" val="2598631047"/>
              </p:ext>
            </p:extLst>
          </p:nvPr>
        </p:nvGraphicFramePr>
        <p:xfrm>
          <a:off x="533400" y="1981200"/>
          <a:ext cx="2286000" cy="3429000"/>
        </p:xfrm>
        <a:graphic>
          <a:graphicData uri="http://schemas.openxmlformats.org/presentationml/2006/ole">
            <mc:AlternateContent xmlns:mc="http://schemas.openxmlformats.org/markup-compatibility/2006">
              <mc:Choice xmlns:v="urn:schemas-microsoft-com:vml" Requires="v">
                <p:oleObj spid="_x0000_s54302" name="Clip" r:id="rId5" imgW="2794000" imgH="4113213" progId="">
                  <p:embed/>
                </p:oleObj>
              </mc:Choice>
              <mc:Fallback>
                <p:oleObj name="Clip" r:id="rId5" imgW="2794000" imgH="4113213" progId="">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1981200"/>
                        <a:ext cx="2286000" cy="342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1782" name="Rectangle 6"/>
          <p:cNvSpPr>
            <a:spLocks noChangeArrowheads="1"/>
          </p:cNvSpPr>
          <p:nvPr/>
        </p:nvSpPr>
        <p:spPr bwMode="auto">
          <a:xfrm>
            <a:off x="76200" y="174625"/>
            <a:ext cx="7772400" cy="1384995"/>
          </a:xfrm>
          <a:prstGeom prst="rect">
            <a:avLst/>
          </a:prstGeom>
          <a:noFill/>
          <a:ln w="12700">
            <a:noFill/>
            <a:miter lim="800000"/>
            <a:headEnd/>
            <a:tailEnd/>
          </a:ln>
          <a:effectLst/>
        </p:spPr>
        <p:txBody>
          <a:bodyPr wrap="square">
            <a:spAutoFit/>
          </a:bodyPr>
          <a:lstStyle/>
          <a:p>
            <a:pPr algn="ctr" eaLnBrk="0" hangingPunct="0">
              <a:defRPr/>
            </a:pPr>
            <a:r>
              <a:rPr lang="en-US" sz="2800" b="1" dirty="0">
                <a:solidFill>
                  <a:schemeClr val="tx2"/>
                </a:solidFill>
                <a:latin typeface="Times New Roman" panose="02020603050405020304" pitchFamily="18" charset="0"/>
                <a:ea typeface="Arial Unicode MS" pitchFamily="34" charset="-128"/>
                <a:cs typeface="Times New Roman" panose="02020603050405020304" pitchFamily="18" charset="0"/>
              </a:rPr>
              <a:t>SEQUENCE OF PUTTING ON </a:t>
            </a:r>
            <a:r>
              <a:rPr lang="en-US" sz="2800" b="1" dirty="0" smtClean="0">
                <a:solidFill>
                  <a:schemeClr val="tx2"/>
                </a:solidFill>
                <a:latin typeface="Times New Roman" panose="02020603050405020304" pitchFamily="18" charset="0"/>
                <a:ea typeface="Arial Unicode MS" pitchFamily="34" charset="-128"/>
                <a:cs typeface="Times New Roman" panose="02020603050405020304" pitchFamily="18" charset="0"/>
              </a:rPr>
              <a:t>AND</a:t>
            </a:r>
          </a:p>
          <a:p>
            <a:pPr algn="ctr" eaLnBrk="0" hangingPunct="0">
              <a:defRPr/>
            </a:pPr>
            <a:r>
              <a:rPr lang="en-US" sz="2800" b="1" dirty="0" smtClean="0">
                <a:solidFill>
                  <a:schemeClr val="tx2"/>
                </a:solidFill>
                <a:latin typeface="Times New Roman" panose="02020603050405020304" pitchFamily="18" charset="0"/>
                <a:ea typeface="Arial Unicode MS" pitchFamily="34" charset="-128"/>
                <a:cs typeface="Times New Roman" panose="02020603050405020304" pitchFamily="18" charset="0"/>
              </a:rPr>
              <a:t> </a:t>
            </a:r>
            <a:r>
              <a:rPr lang="en-US" sz="2800" b="1" dirty="0">
                <a:solidFill>
                  <a:schemeClr val="tx2"/>
                </a:solidFill>
                <a:latin typeface="Times New Roman" panose="02020603050405020304" pitchFamily="18" charset="0"/>
                <a:ea typeface="Arial Unicode MS" pitchFamily="34" charset="-128"/>
                <a:cs typeface="Times New Roman" panose="02020603050405020304" pitchFamily="18" charset="0"/>
              </a:rPr>
              <a:t>TAKING OFF </a:t>
            </a:r>
            <a:r>
              <a:rPr lang="en-US" sz="2800" b="1" dirty="0" smtClean="0">
                <a:solidFill>
                  <a:schemeClr val="tx2"/>
                </a:solidFill>
                <a:latin typeface="Times New Roman" panose="02020603050405020304" pitchFamily="18" charset="0"/>
                <a:ea typeface="Arial Unicode MS" pitchFamily="34" charset="-128"/>
                <a:cs typeface="Times New Roman" panose="02020603050405020304" pitchFamily="18" charset="0"/>
              </a:rPr>
              <a:t>PPE</a:t>
            </a:r>
            <a:r>
              <a:rPr lang="en-US" sz="2800" b="1" dirty="0">
                <a:solidFill>
                  <a:schemeClr val="tx2"/>
                </a:solidFill>
                <a:effectLst>
                  <a:outerShdw blurRad="38100" dist="38100" dir="2700000" algn="tl">
                    <a:srgbClr val="000000"/>
                  </a:outerShdw>
                </a:effectLst>
                <a:latin typeface="Times New Roman" panose="02020603050405020304" pitchFamily="18" charset="0"/>
                <a:ea typeface="Arial Unicode MS" pitchFamily="34" charset="-128"/>
                <a:cs typeface="Times New Roman" panose="02020603050405020304" pitchFamily="18" charset="0"/>
              </a:rPr>
              <a:t/>
            </a:r>
            <a:br>
              <a:rPr lang="en-US" sz="2800" b="1" dirty="0">
                <a:solidFill>
                  <a:schemeClr val="tx2"/>
                </a:solidFill>
                <a:effectLst>
                  <a:outerShdw blurRad="38100" dist="38100" dir="2700000" algn="tl">
                    <a:srgbClr val="000000"/>
                  </a:outerShdw>
                </a:effectLst>
                <a:latin typeface="Times New Roman" panose="02020603050405020304" pitchFamily="18" charset="0"/>
                <a:ea typeface="Arial Unicode MS" pitchFamily="34" charset="-128"/>
                <a:cs typeface="Times New Roman" panose="02020603050405020304" pitchFamily="18" charset="0"/>
              </a:rPr>
            </a:br>
            <a:endParaRPr lang="en-US" sz="2800" b="1" dirty="0">
              <a:solidFill>
                <a:schemeClr val="tx2"/>
              </a:solidFill>
              <a:effectLst>
                <a:outerShdw blurRad="38100" dist="38100" dir="2700000" algn="tl">
                  <a:srgbClr val="000000"/>
                </a:outerShdw>
              </a:effectLst>
              <a:latin typeface="Times New Roman" panose="02020603050405020304" pitchFamily="18" charset="0"/>
              <a:ea typeface="Arial Unicode MS" pitchFamily="34" charset="-128"/>
              <a:cs typeface="Times New Roman" panose="02020603050405020304" pitchFamily="18" charset="0"/>
            </a:endParaRPr>
          </a:p>
        </p:txBody>
      </p:sp>
    </p:spTree>
    <p:custDataLst>
      <p:tags r:id="rId2"/>
    </p:custData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28600"/>
            <a:ext cx="6576314" cy="944562"/>
          </a:xfrm>
        </p:spPr>
        <p:txBody>
          <a:bodyPr>
            <a:normAutofit/>
          </a:bodyPr>
          <a:lstStyle/>
          <a:p>
            <a:pPr algn="ctr" fontAlgn="auto">
              <a:spcAft>
                <a:spcPts val="0"/>
              </a:spcAft>
              <a:defRPr/>
            </a:pPr>
            <a:r>
              <a:rPr lang="en-US" sz="2800" b="1" dirty="0" smtClean="0">
                <a:solidFill>
                  <a:schemeClr val="tx2">
                    <a:satMod val="130000"/>
                  </a:schemeClr>
                </a:solidFill>
                <a:effectLst/>
                <a:latin typeface="Times New Roman" panose="02020603050405020304" pitchFamily="18" charset="0"/>
                <a:cs typeface="Times New Roman" panose="02020603050405020304" pitchFamily="18" charset="0"/>
              </a:rPr>
              <a:t>Transmission-Based Precaution Protocol</a:t>
            </a:r>
            <a:endParaRPr lang="en-US" sz="2800" b="1" dirty="0">
              <a:solidFill>
                <a:schemeClr val="tx2">
                  <a:satMod val="130000"/>
                </a:schemeClr>
              </a:solidFill>
              <a:effectLst/>
              <a:latin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77888058"/>
              </p:ext>
            </p:extLst>
          </p:nvPr>
        </p:nvGraphicFramePr>
        <p:xfrm>
          <a:off x="457200" y="2217738"/>
          <a:ext cx="7315200" cy="4541520"/>
        </p:xfrm>
        <a:graphic>
          <a:graphicData uri="http://schemas.openxmlformats.org/drawingml/2006/table">
            <a:tbl>
              <a:tblPr firstRow="1" bandRow="1">
                <a:tableStyleId>{7DF18680-E054-41AD-8BC1-D1AEF772440D}</a:tableStyleId>
              </a:tblPr>
              <a:tblGrid>
                <a:gridCol w="18288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688816">
                  <a:extLst>
                    <a:ext uri="{9D8B030D-6E8A-4147-A177-3AD203B41FA5}">
                      <a16:colId xmlns:a16="http://schemas.microsoft.com/office/drawing/2014/main" val="20002"/>
                    </a:ext>
                  </a:extLst>
                </a:gridCol>
                <a:gridCol w="1968784">
                  <a:extLst>
                    <a:ext uri="{9D8B030D-6E8A-4147-A177-3AD203B41FA5}">
                      <a16:colId xmlns:a16="http://schemas.microsoft.com/office/drawing/2014/main" val="20003"/>
                    </a:ext>
                  </a:extLst>
                </a:gridCol>
              </a:tblGrid>
              <a:tr h="603405">
                <a:tc>
                  <a:txBody>
                    <a:bodyPr/>
                    <a:lstStyle/>
                    <a:p>
                      <a:pPr algn="ctr"/>
                      <a:r>
                        <a:rPr kumimoji="0" lang="en-US" sz="1800" b="1" kern="1200" baseline="0" dirty="0" smtClean="0">
                          <a:solidFill>
                            <a:schemeClr val="lt1"/>
                          </a:solidFill>
                          <a:latin typeface="+mn-lt"/>
                          <a:ea typeface="+mn-ea"/>
                          <a:cs typeface="+mn-cs"/>
                        </a:rPr>
                        <a:t>Modes of</a:t>
                      </a:r>
                    </a:p>
                    <a:p>
                      <a:pPr algn="ctr"/>
                      <a:r>
                        <a:rPr kumimoji="0" lang="en-US" sz="1800" b="1" kern="1200" baseline="0" dirty="0" smtClean="0">
                          <a:solidFill>
                            <a:schemeClr val="lt1"/>
                          </a:solidFill>
                          <a:latin typeface="+mn-lt"/>
                          <a:ea typeface="+mn-ea"/>
                          <a:cs typeface="+mn-cs"/>
                        </a:rPr>
                        <a:t>Transmission</a:t>
                      </a:r>
                      <a:endParaRPr lang="en-US" dirty="0"/>
                    </a:p>
                  </a:txBody>
                  <a:tcPr/>
                </a:tc>
                <a:tc>
                  <a:txBody>
                    <a:bodyPr/>
                    <a:lstStyle/>
                    <a:p>
                      <a:pPr algn="ctr"/>
                      <a:r>
                        <a:rPr kumimoji="0" lang="en-US" sz="1800" b="1" kern="1200" baseline="0" dirty="0" smtClean="0">
                          <a:solidFill>
                            <a:schemeClr val="lt1"/>
                          </a:solidFill>
                          <a:latin typeface="+mn-lt"/>
                          <a:ea typeface="+mn-ea"/>
                          <a:cs typeface="+mn-cs"/>
                        </a:rPr>
                        <a:t>Patient Room</a:t>
                      </a:r>
                      <a:endParaRPr lang="en-US" dirty="0"/>
                    </a:p>
                  </a:txBody>
                  <a:tcPr/>
                </a:tc>
                <a:tc>
                  <a:txBody>
                    <a:bodyPr/>
                    <a:lstStyle/>
                    <a:p>
                      <a:pPr algn="ctr"/>
                      <a:r>
                        <a:rPr kumimoji="0" lang="en-US" sz="1800" b="1" kern="1200" baseline="0" dirty="0" smtClean="0">
                          <a:solidFill>
                            <a:schemeClr val="lt1"/>
                          </a:solidFill>
                          <a:latin typeface="+mn-lt"/>
                          <a:ea typeface="+mn-ea"/>
                          <a:cs typeface="+mn-cs"/>
                        </a:rPr>
                        <a:t>Patient</a:t>
                      </a:r>
                      <a:endParaRPr lang="en-US" dirty="0"/>
                    </a:p>
                  </a:txBody>
                  <a:tcPr/>
                </a:tc>
                <a:tc>
                  <a:txBody>
                    <a:bodyPr/>
                    <a:lstStyle/>
                    <a:p>
                      <a:pPr algn="ctr"/>
                      <a:r>
                        <a:rPr kumimoji="0" lang="en-US" sz="1800" b="1" kern="1200" baseline="0" dirty="0" smtClean="0">
                          <a:solidFill>
                            <a:schemeClr val="lt1"/>
                          </a:solidFill>
                          <a:latin typeface="+mn-lt"/>
                          <a:ea typeface="+mn-ea"/>
                          <a:cs typeface="+mn-cs"/>
                        </a:rPr>
                        <a:t>Healthcare Provider</a:t>
                      </a:r>
                      <a:endParaRPr lang="en-US" dirty="0"/>
                    </a:p>
                  </a:txBody>
                  <a:tcPr/>
                </a:tc>
                <a:extLst>
                  <a:ext uri="{0D108BD9-81ED-4DB2-BD59-A6C34878D82A}">
                    <a16:rowId xmlns:a16="http://schemas.microsoft.com/office/drawing/2014/main" val="10000"/>
                  </a:ext>
                </a:extLst>
              </a:tr>
              <a:tr h="1146114">
                <a:tc>
                  <a:txBody>
                    <a:bodyPr/>
                    <a:lstStyle/>
                    <a:p>
                      <a:pPr algn="l"/>
                      <a:r>
                        <a:rPr lang="en-US" sz="1400" baseline="0" dirty="0" smtClean="0">
                          <a:latin typeface="Calibri"/>
                        </a:rPr>
                        <a:t>Airborne droplets,</a:t>
                      </a:r>
                    </a:p>
                    <a:p>
                      <a:pPr algn="l"/>
                      <a:r>
                        <a:rPr lang="en-US" sz="1400" baseline="0" dirty="0" smtClean="0">
                          <a:latin typeface="Calibri"/>
                        </a:rPr>
                        <a:t>evaporated droplets</a:t>
                      </a:r>
                    </a:p>
                    <a:p>
                      <a:pPr algn="l"/>
                      <a:r>
                        <a:rPr lang="en-US" sz="1400" baseline="0" dirty="0" smtClean="0">
                          <a:latin typeface="Calibri"/>
                        </a:rPr>
                        <a:t>or dust particles</a:t>
                      </a:r>
                    </a:p>
                    <a:p>
                      <a:pPr algn="l"/>
                      <a:endParaRPr lang="en-US" sz="1400" dirty="0"/>
                    </a:p>
                  </a:txBody>
                  <a:tcPr/>
                </a:tc>
                <a:tc>
                  <a:txBody>
                    <a:bodyPr/>
                    <a:lstStyle/>
                    <a:p>
                      <a:pPr algn="l"/>
                      <a:r>
                        <a:rPr lang="en-US" sz="1400" baseline="0" dirty="0" smtClean="0">
                          <a:latin typeface="Calibri"/>
                        </a:rPr>
                        <a:t>Single, negative pressure</a:t>
                      </a:r>
                    </a:p>
                    <a:p>
                      <a:pPr algn="l"/>
                      <a:r>
                        <a:rPr lang="en-US" sz="1400" baseline="0" dirty="0" smtClean="0">
                          <a:latin typeface="Calibri"/>
                        </a:rPr>
                        <a:t>room with door closed at</a:t>
                      </a:r>
                    </a:p>
                    <a:p>
                      <a:pPr algn="l"/>
                      <a:r>
                        <a:rPr lang="en-US" sz="1400" baseline="0" dirty="0" smtClean="0">
                          <a:latin typeface="Calibri"/>
                        </a:rPr>
                        <a:t>all times</a:t>
                      </a:r>
                      <a:endParaRPr lang="en-US" sz="1400" dirty="0"/>
                    </a:p>
                  </a:txBody>
                  <a:tcPr/>
                </a:tc>
                <a:tc>
                  <a:txBody>
                    <a:bodyPr/>
                    <a:lstStyle/>
                    <a:p>
                      <a:pPr algn="l"/>
                      <a:r>
                        <a:rPr lang="en-US" sz="1400" baseline="0" dirty="0" smtClean="0">
                          <a:latin typeface="Calibri"/>
                        </a:rPr>
                        <a:t>Wear standard surgical</a:t>
                      </a:r>
                    </a:p>
                    <a:p>
                      <a:pPr algn="l"/>
                      <a:r>
                        <a:rPr lang="en-US" sz="1400" baseline="0" dirty="0" smtClean="0">
                          <a:latin typeface="Calibri"/>
                        </a:rPr>
                        <a:t>mask when being</a:t>
                      </a:r>
                    </a:p>
                    <a:p>
                      <a:pPr algn="l"/>
                      <a:r>
                        <a:rPr lang="en-US" sz="1400" baseline="0" dirty="0" smtClean="0">
                          <a:latin typeface="Calibri"/>
                        </a:rPr>
                        <a:t>transported out of</a:t>
                      </a:r>
                    </a:p>
                    <a:p>
                      <a:pPr algn="l"/>
                      <a:r>
                        <a:rPr lang="en-US" sz="1400" baseline="0" dirty="0" smtClean="0">
                          <a:latin typeface="Calibri"/>
                        </a:rPr>
                        <a:t>room</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latin typeface="Calibri"/>
                        </a:rPr>
                        <a:t>N95 Respirator</a:t>
                      </a:r>
                      <a:endParaRPr lang="en-US" sz="1400" dirty="0" smtClean="0"/>
                    </a:p>
                    <a:p>
                      <a:endParaRPr lang="en-US" sz="1400" dirty="0"/>
                    </a:p>
                  </a:txBody>
                  <a:tcPr/>
                </a:tc>
                <a:extLst>
                  <a:ext uri="{0D108BD9-81ED-4DB2-BD59-A6C34878D82A}">
                    <a16:rowId xmlns:a16="http://schemas.microsoft.com/office/drawing/2014/main" val="10001"/>
                  </a:ext>
                </a:extLst>
              </a:tr>
              <a:tr h="890741">
                <a:tc>
                  <a:txBody>
                    <a:bodyPr/>
                    <a:lstStyle/>
                    <a:p>
                      <a:r>
                        <a:rPr kumimoji="0" lang="en-US" sz="1400" kern="1200" baseline="0" dirty="0" smtClean="0">
                          <a:solidFill>
                            <a:schemeClr val="dk1"/>
                          </a:solidFill>
                          <a:latin typeface="+mn-lt"/>
                          <a:ea typeface="+mn-ea"/>
                          <a:cs typeface="+mn-cs"/>
                        </a:rPr>
                        <a:t>Droplets – generated</a:t>
                      </a:r>
                    </a:p>
                    <a:p>
                      <a:r>
                        <a:rPr kumimoji="0" lang="en-US" sz="1400" kern="1200" baseline="0" dirty="0" smtClean="0">
                          <a:solidFill>
                            <a:schemeClr val="dk1"/>
                          </a:solidFill>
                          <a:latin typeface="+mn-lt"/>
                          <a:ea typeface="+mn-ea"/>
                          <a:cs typeface="+mn-cs"/>
                        </a:rPr>
                        <a:t>primarily during</a:t>
                      </a:r>
                    </a:p>
                    <a:p>
                      <a:r>
                        <a:rPr kumimoji="0" lang="en-US" sz="1400" kern="1200" baseline="0" dirty="0" smtClean="0">
                          <a:solidFill>
                            <a:schemeClr val="dk1"/>
                          </a:solidFill>
                          <a:latin typeface="+mn-lt"/>
                          <a:ea typeface="+mn-ea"/>
                          <a:cs typeface="+mn-cs"/>
                        </a:rPr>
                        <a:t>coughing, sneezing,</a:t>
                      </a:r>
                    </a:p>
                    <a:p>
                      <a:r>
                        <a:rPr kumimoji="0" lang="en-US" sz="1400" kern="1200" baseline="0" dirty="0" smtClean="0">
                          <a:solidFill>
                            <a:schemeClr val="dk1"/>
                          </a:solidFill>
                          <a:latin typeface="+mn-lt"/>
                          <a:ea typeface="+mn-ea"/>
                          <a:cs typeface="+mn-cs"/>
                        </a:rPr>
                        <a:t>talking, suctioning</a:t>
                      </a:r>
                      <a:endParaRPr lang="en-US" sz="1400" dirty="0"/>
                    </a:p>
                  </a:txBody>
                  <a:tcPr/>
                </a:tc>
                <a:tc>
                  <a:txBody>
                    <a:bodyPr/>
                    <a:lstStyle/>
                    <a:p>
                      <a:r>
                        <a:rPr kumimoji="0" lang="en-US" sz="1400" kern="1200" baseline="0" dirty="0" smtClean="0">
                          <a:solidFill>
                            <a:schemeClr val="dk1"/>
                          </a:solidFill>
                          <a:latin typeface="+mn-lt"/>
                          <a:ea typeface="+mn-ea"/>
                          <a:cs typeface="+mn-cs"/>
                        </a:rPr>
                        <a:t>Private room</a:t>
                      </a:r>
                      <a:endParaRPr lang="en-US" sz="1400" dirty="0"/>
                    </a:p>
                  </a:txBody>
                  <a:tcPr/>
                </a:tc>
                <a:tc>
                  <a:txBody>
                    <a:bodyPr/>
                    <a:lstStyle/>
                    <a:p>
                      <a:r>
                        <a:rPr kumimoji="0" lang="en-US" sz="1400" kern="1200" baseline="0" dirty="0" smtClean="0">
                          <a:solidFill>
                            <a:schemeClr val="dk1"/>
                          </a:solidFill>
                          <a:latin typeface="+mn-lt"/>
                          <a:ea typeface="+mn-ea"/>
                          <a:cs typeface="+mn-cs"/>
                        </a:rPr>
                        <a:t>Wear mask when being</a:t>
                      </a:r>
                    </a:p>
                    <a:p>
                      <a:r>
                        <a:rPr kumimoji="0" lang="en-US" sz="1400" kern="1200" baseline="0" dirty="0" smtClean="0">
                          <a:solidFill>
                            <a:schemeClr val="dk1"/>
                          </a:solidFill>
                          <a:latin typeface="+mn-lt"/>
                          <a:ea typeface="+mn-ea"/>
                          <a:cs typeface="+mn-cs"/>
                        </a:rPr>
                        <a:t>transported out of room</a:t>
                      </a:r>
                      <a:endParaRPr lang="en-US" sz="1400" dirty="0"/>
                    </a:p>
                  </a:txBody>
                  <a:tcPr/>
                </a:tc>
                <a:tc>
                  <a:txBody>
                    <a:bodyPr/>
                    <a:lstStyle/>
                    <a:p>
                      <a:r>
                        <a:rPr kumimoji="0" lang="en-US" sz="1400" kern="1200" baseline="0" dirty="0" smtClean="0">
                          <a:solidFill>
                            <a:schemeClr val="dk1"/>
                          </a:solidFill>
                          <a:latin typeface="+mn-lt"/>
                          <a:ea typeface="+mn-ea"/>
                          <a:cs typeface="+mn-cs"/>
                        </a:rPr>
                        <a:t>Procedure/regular mask</a:t>
                      </a:r>
                      <a:endParaRPr lang="en-US" sz="1400" dirty="0"/>
                    </a:p>
                  </a:txBody>
                  <a:tcPr/>
                </a:tc>
                <a:extLst>
                  <a:ext uri="{0D108BD9-81ED-4DB2-BD59-A6C34878D82A}">
                    <a16:rowId xmlns:a16="http://schemas.microsoft.com/office/drawing/2014/main" val="10002"/>
                  </a:ext>
                </a:extLst>
              </a:tr>
              <a:tr h="1695281">
                <a:tc>
                  <a:txBody>
                    <a:bodyPr/>
                    <a:lstStyle/>
                    <a:p>
                      <a:r>
                        <a:rPr kumimoji="0" lang="en-US" sz="1400" kern="1200" baseline="0" dirty="0" smtClean="0">
                          <a:solidFill>
                            <a:schemeClr val="dk1"/>
                          </a:solidFill>
                          <a:latin typeface="+mn-lt"/>
                          <a:ea typeface="+mn-ea"/>
                          <a:cs typeface="+mn-cs"/>
                        </a:rPr>
                        <a:t>Contact – body</a:t>
                      </a:r>
                    </a:p>
                    <a:p>
                      <a:r>
                        <a:rPr kumimoji="0" lang="en-US" sz="1400" kern="1200" baseline="0" dirty="0" smtClean="0">
                          <a:solidFill>
                            <a:schemeClr val="dk1"/>
                          </a:solidFill>
                          <a:latin typeface="+mn-lt"/>
                          <a:ea typeface="+mn-ea"/>
                          <a:cs typeface="+mn-cs"/>
                        </a:rPr>
                        <a:t>surface to body surface</a:t>
                      </a:r>
                      <a:endParaRPr lang="en-US" sz="1400" dirty="0"/>
                    </a:p>
                  </a:txBody>
                  <a:tcPr/>
                </a:tc>
                <a:tc>
                  <a:txBody>
                    <a:bodyPr/>
                    <a:lstStyle/>
                    <a:p>
                      <a:r>
                        <a:rPr kumimoji="0" lang="en-US" sz="1400" kern="1200" baseline="0" dirty="0" smtClean="0">
                          <a:solidFill>
                            <a:schemeClr val="dk1"/>
                          </a:solidFill>
                          <a:latin typeface="+mn-lt"/>
                          <a:ea typeface="+mn-ea"/>
                          <a:cs typeface="+mn-cs"/>
                        </a:rPr>
                        <a:t>Private room or cohorted with a patient with the</a:t>
                      </a:r>
                    </a:p>
                    <a:p>
                      <a:r>
                        <a:rPr kumimoji="0" lang="en-US" sz="1400" kern="1200" baseline="0" dirty="0" smtClean="0">
                          <a:solidFill>
                            <a:schemeClr val="dk1"/>
                          </a:solidFill>
                          <a:latin typeface="+mn-lt"/>
                          <a:ea typeface="+mn-ea"/>
                          <a:cs typeface="+mn-cs"/>
                        </a:rPr>
                        <a:t>same disease</a:t>
                      </a:r>
                      <a:endParaRPr lang="en-US" sz="1400" dirty="0"/>
                    </a:p>
                  </a:txBody>
                  <a:tcPr/>
                </a:tc>
                <a:tc>
                  <a:txBody>
                    <a:bodyPr/>
                    <a:lstStyle/>
                    <a:p>
                      <a:endParaRPr lang="en-US" sz="1400" dirty="0"/>
                    </a:p>
                  </a:txBody>
                  <a:tcPr/>
                </a:tc>
                <a:tc>
                  <a:txBody>
                    <a:bodyPr/>
                    <a:lstStyle/>
                    <a:p>
                      <a:r>
                        <a:rPr kumimoji="0" lang="en-US" sz="1400" kern="1200" baseline="0" dirty="0" smtClean="0">
                          <a:solidFill>
                            <a:schemeClr val="dk1"/>
                          </a:solidFill>
                          <a:latin typeface="+mn-lt"/>
                          <a:ea typeface="+mn-ea"/>
                          <a:cs typeface="+mn-cs"/>
                        </a:rPr>
                        <a:t>Wear gown and gloves</a:t>
                      </a:r>
                    </a:p>
                    <a:p>
                      <a:r>
                        <a:rPr kumimoji="0" lang="en-US" sz="1400" kern="1200" baseline="0" dirty="0" smtClean="0">
                          <a:solidFill>
                            <a:schemeClr val="dk1"/>
                          </a:solidFill>
                          <a:latin typeface="+mn-lt"/>
                          <a:ea typeface="+mn-ea"/>
                          <a:cs typeface="+mn-cs"/>
                        </a:rPr>
                        <a:t>when entering the room in case of inadvertent</a:t>
                      </a:r>
                    </a:p>
                    <a:p>
                      <a:r>
                        <a:rPr kumimoji="0" lang="en-US" sz="1400" kern="1200" baseline="0" dirty="0" smtClean="0">
                          <a:solidFill>
                            <a:schemeClr val="dk1"/>
                          </a:solidFill>
                          <a:latin typeface="+mn-lt"/>
                          <a:ea typeface="+mn-ea"/>
                          <a:cs typeface="+mn-cs"/>
                        </a:rPr>
                        <a:t>Touching.</a:t>
                      </a:r>
                    </a:p>
                    <a:p>
                      <a:r>
                        <a:rPr kumimoji="0" lang="en-US" sz="1400" kern="1200" baseline="0" dirty="0" smtClean="0">
                          <a:solidFill>
                            <a:schemeClr val="dk1"/>
                          </a:solidFill>
                          <a:latin typeface="+mn-lt"/>
                          <a:ea typeface="+mn-ea"/>
                          <a:cs typeface="+mn-cs"/>
                        </a:rPr>
                        <a:t>Wear mask when</a:t>
                      </a:r>
                    </a:p>
                    <a:p>
                      <a:r>
                        <a:rPr kumimoji="0" lang="en-US" sz="1400" kern="1200" baseline="0" dirty="0" smtClean="0">
                          <a:solidFill>
                            <a:schemeClr val="dk1"/>
                          </a:solidFill>
                          <a:latin typeface="+mn-lt"/>
                          <a:ea typeface="+mn-ea"/>
                          <a:cs typeface="+mn-cs"/>
                        </a:rPr>
                        <a:t>suctioning and close</a:t>
                      </a:r>
                    </a:p>
                    <a:p>
                      <a:r>
                        <a:rPr kumimoji="0" lang="en-US" sz="1400" kern="1200" baseline="0" dirty="0" smtClean="0">
                          <a:solidFill>
                            <a:schemeClr val="dk1"/>
                          </a:solidFill>
                          <a:latin typeface="+mn-lt"/>
                          <a:ea typeface="+mn-ea"/>
                          <a:cs typeface="+mn-cs"/>
                        </a:rPr>
                        <a:t>patient contact</a:t>
                      </a:r>
                      <a:endParaRPr lang="en-US" sz="1400" dirty="0"/>
                    </a:p>
                  </a:txBody>
                  <a:tcPr/>
                </a:tc>
                <a:extLst>
                  <a:ext uri="{0D108BD9-81ED-4DB2-BD59-A6C34878D82A}">
                    <a16:rowId xmlns:a16="http://schemas.microsoft.com/office/drawing/2014/main" val="10003"/>
                  </a:ext>
                </a:extLst>
              </a:tr>
            </a:tbl>
          </a:graphicData>
        </a:graphic>
      </p:graphicFrame>
      <p:sp>
        <p:nvSpPr>
          <p:cNvPr id="2" name="Slide Number Placeholder 1"/>
          <p:cNvSpPr>
            <a:spLocks noGrp="1"/>
          </p:cNvSpPr>
          <p:nvPr>
            <p:ph type="sldNum" sz="quarter" idx="12"/>
          </p:nvPr>
        </p:nvSpPr>
        <p:spPr/>
        <p:txBody>
          <a:bodyPr/>
          <a:lstStyle/>
          <a:p>
            <a:pPr>
              <a:defRPr/>
            </a:pPr>
            <a:fld id="{55D05A2B-E8FE-403B-AAD2-BC71AFC69716}" type="slidenum">
              <a:rPr lang="en-US"/>
              <a:pPr>
                <a:defRPr/>
              </a:pPr>
              <a:t>47</a:t>
            </a:fld>
            <a:endParaRPr lang="en-US" dirty="0"/>
          </a:p>
        </p:txBody>
      </p:sp>
      <p:sp>
        <p:nvSpPr>
          <p:cNvPr id="55327" name="TextBox 5"/>
          <p:cNvSpPr txBox="1">
            <a:spLocks noChangeArrowheads="1"/>
          </p:cNvSpPr>
          <p:nvPr/>
        </p:nvSpPr>
        <p:spPr bwMode="auto">
          <a:xfrm>
            <a:off x="381000" y="1295400"/>
            <a:ext cx="6781800" cy="800219"/>
          </a:xfrm>
          <a:prstGeom prst="rect">
            <a:avLst/>
          </a:prstGeom>
          <a:noFill/>
          <a:ln w="9525">
            <a:noFill/>
            <a:miter lim="800000"/>
            <a:headEnd/>
            <a:tailEnd/>
          </a:ln>
        </p:spPr>
        <p:txBody>
          <a:bodyPr wrap="square">
            <a:spAutoFit/>
          </a:bodyPr>
          <a:lstStyle/>
          <a:p>
            <a:r>
              <a:rPr lang="en-US" sz="1400" b="1" dirty="0">
                <a:latin typeface="Calibri" panose="020F0502020204030204" pitchFamily="34" charset="0"/>
              </a:rPr>
              <a:t>Transmission-Based Precautions Protocol are used for patients known or suspected to be infected </a:t>
            </a:r>
            <a:r>
              <a:rPr lang="en-US" sz="1400" dirty="0">
                <a:latin typeface="Calibri" panose="020F0502020204030204" pitchFamily="34" charset="0"/>
              </a:rPr>
              <a:t>organisms that can be transmitted by airborne or droplet transmission, or by contact with a patient and/or contaminated surfaces</a:t>
            </a:r>
            <a:r>
              <a:rPr lang="en-US" dirty="0">
                <a:latin typeface="Calibri" panose="020F0502020204030204" pitchFamily="34" charset="0"/>
              </a:rPr>
              <a:t>.</a:t>
            </a:r>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371600" y="5715000"/>
            <a:ext cx="7162800" cy="762000"/>
          </a:xfrm>
        </p:spPr>
        <p:txBody>
          <a:bodyPr>
            <a:normAutofit fontScale="90000"/>
          </a:bodyPr>
          <a:lstStyle/>
          <a:p>
            <a:pPr fontAlgn="auto">
              <a:spcAft>
                <a:spcPts val="0"/>
              </a:spcAft>
              <a:defRPr/>
            </a:pPr>
            <a:r>
              <a:rPr lang="en-US" sz="1800" dirty="0" smtClean="0">
                <a:solidFill>
                  <a:schemeClr val="tx2">
                    <a:satMod val="130000"/>
                  </a:schemeClr>
                </a:solidFill>
              </a:rPr>
              <a:t/>
            </a:r>
            <a:br>
              <a:rPr lang="en-US" sz="1800" dirty="0" smtClean="0">
                <a:solidFill>
                  <a:schemeClr val="tx2">
                    <a:satMod val="130000"/>
                  </a:schemeClr>
                </a:solidFill>
              </a:rPr>
            </a:br>
            <a:r>
              <a:rPr lang="en-US" sz="1800" dirty="0" smtClean="0">
                <a:solidFill>
                  <a:schemeClr val="tx2">
                    <a:satMod val="130000"/>
                  </a:schemeClr>
                </a:solidFill>
              </a:rPr>
              <a:t/>
            </a:r>
            <a:br>
              <a:rPr lang="en-US" sz="1800" dirty="0" smtClean="0">
                <a:solidFill>
                  <a:schemeClr val="tx2">
                    <a:satMod val="130000"/>
                  </a:schemeClr>
                </a:solidFill>
              </a:rPr>
            </a:br>
            <a:r>
              <a:rPr lang="en-US" sz="1800" dirty="0" smtClean="0">
                <a:solidFill>
                  <a:schemeClr val="tx2">
                    <a:satMod val="130000"/>
                  </a:schemeClr>
                </a:solidFill>
              </a:rPr>
              <a:t/>
            </a:r>
            <a:br>
              <a:rPr lang="en-US" sz="1800" dirty="0" smtClean="0">
                <a:solidFill>
                  <a:schemeClr val="tx2">
                    <a:satMod val="130000"/>
                  </a:schemeClr>
                </a:solidFill>
              </a:rPr>
            </a:br>
            <a:r>
              <a:rPr lang="en-US" sz="1800" dirty="0" smtClean="0">
                <a:solidFill>
                  <a:schemeClr val="tx2">
                    <a:satMod val="130000"/>
                  </a:schemeClr>
                </a:solidFill>
              </a:rPr>
              <a:t>Reference Source: www.joint commission</a:t>
            </a:r>
            <a:r>
              <a:rPr lang="en-US" sz="1800" b="1" dirty="0" smtClean="0">
                <a:solidFill>
                  <a:schemeClr val="tx2">
                    <a:satMod val="130000"/>
                  </a:schemeClr>
                </a:solidFill>
              </a:rPr>
              <a:t>. org</a:t>
            </a:r>
            <a:r>
              <a:rPr lang="en-US" dirty="0" smtClean="0">
                <a:solidFill>
                  <a:schemeClr val="tx2">
                    <a:satMod val="130000"/>
                  </a:schemeClr>
                </a:solidFill>
              </a:rPr>
              <a:t/>
            </a:r>
            <a:br>
              <a:rPr lang="en-US" dirty="0" smtClean="0">
                <a:solidFill>
                  <a:schemeClr val="tx2">
                    <a:satMod val="130000"/>
                  </a:schemeClr>
                </a:solidFill>
              </a:rPr>
            </a:br>
            <a:endParaRPr lang="en-US" dirty="0" smtClean="0">
              <a:solidFill>
                <a:schemeClr val="tx2">
                  <a:satMod val="130000"/>
                </a:schemeClr>
              </a:solidFill>
            </a:endParaRPr>
          </a:p>
        </p:txBody>
      </p:sp>
      <p:sp>
        <p:nvSpPr>
          <p:cNvPr id="56323" name="Rectangle 3"/>
          <p:cNvSpPr>
            <a:spLocks noGrp="1" noChangeArrowheads="1"/>
          </p:cNvSpPr>
          <p:nvPr>
            <p:ph idx="1"/>
          </p:nvPr>
        </p:nvSpPr>
        <p:spPr>
          <a:xfrm>
            <a:off x="0" y="838200"/>
            <a:ext cx="7391400" cy="5486400"/>
          </a:xfrm>
        </p:spPr>
        <p:txBody>
          <a:bodyPr/>
          <a:lstStyle/>
          <a:p>
            <a:pPr algn="ctr">
              <a:buFontTx/>
              <a:buNone/>
            </a:pPr>
            <a:r>
              <a:rPr lang="en-US" sz="6000" b="1" dirty="0" smtClean="0">
                <a:latin typeface="Times New Roman" panose="02020603050405020304" pitchFamily="18" charset="0"/>
                <a:cs typeface="Times New Roman" panose="02020603050405020304" pitchFamily="18" charset="0"/>
              </a:rPr>
              <a:t>National Patient </a:t>
            </a:r>
          </a:p>
          <a:p>
            <a:pPr algn="ctr">
              <a:buFontTx/>
              <a:buNone/>
            </a:pPr>
            <a:r>
              <a:rPr lang="en-US" sz="6000" b="1" dirty="0" smtClean="0">
                <a:latin typeface="Times New Roman" panose="02020603050405020304" pitchFamily="18" charset="0"/>
                <a:cs typeface="Times New Roman" panose="02020603050405020304" pitchFamily="18" charset="0"/>
              </a:rPr>
              <a:t>Safety Goals</a:t>
            </a:r>
          </a:p>
        </p:txBody>
      </p:sp>
      <p:sp>
        <p:nvSpPr>
          <p:cNvPr id="5" name="Slide Number Placeholder 4"/>
          <p:cNvSpPr>
            <a:spLocks noGrp="1"/>
          </p:cNvSpPr>
          <p:nvPr>
            <p:ph type="sldNum" sz="quarter" idx="12"/>
          </p:nvPr>
        </p:nvSpPr>
        <p:spPr/>
        <p:txBody>
          <a:bodyPr/>
          <a:lstStyle/>
          <a:p>
            <a:pPr>
              <a:defRPr/>
            </a:pPr>
            <a:fld id="{39B14430-7256-41EC-9F2A-391426EBFFBC}" type="slidenum">
              <a:rPr lang="en-US"/>
              <a:pPr>
                <a:defRPr/>
              </a:pPr>
              <a:t>48</a:t>
            </a:fld>
            <a:endParaRPr lang="en-US" dirty="0"/>
          </a:p>
        </p:txBody>
      </p:sp>
      <p:sp>
        <p:nvSpPr>
          <p:cNvPr id="56325" name="Rectangle 4"/>
          <p:cNvSpPr>
            <a:spLocks noChangeArrowheads="1"/>
          </p:cNvSpPr>
          <p:nvPr/>
        </p:nvSpPr>
        <p:spPr bwMode="auto">
          <a:xfrm>
            <a:off x="457200" y="1981200"/>
            <a:ext cx="8229600" cy="4525963"/>
          </a:xfrm>
          <a:prstGeom prst="rect">
            <a:avLst/>
          </a:prstGeom>
          <a:noFill/>
          <a:ln w="9525">
            <a:noFill/>
            <a:miter lim="800000"/>
            <a:headEnd/>
            <a:tailEnd/>
          </a:ln>
        </p:spPr>
        <p:txBody>
          <a:bodyPr/>
          <a:lstStyle/>
          <a:p>
            <a:pPr marL="342900" indent="-342900">
              <a:spcBef>
                <a:spcPct val="20000"/>
              </a:spcBef>
            </a:pPr>
            <a:endParaRPr lang="en-US" sz="3200"/>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pPr algn="ctr" fontAlgn="auto">
              <a:spcAft>
                <a:spcPts val="0"/>
              </a:spcAft>
              <a:defRPr/>
            </a:pPr>
            <a:r>
              <a:rPr lang="en-US" b="1" dirty="0" smtClean="0">
                <a:solidFill>
                  <a:schemeClr val="tx2">
                    <a:satMod val="130000"/>
                  </a:schemeClr>
                </a:solidFill>
                <a:effectLst/>
                <a:latin typeface="Times New Roman" panose="02020603050405020304" pitchFamily="18" charset="0"/>
                <a:cs typeface="Times New Roman" panose="02020603050405020304" pitchFamily="18" charset="0"/>
              </a:rPr>
              <a:t>National Patient Safety Goals</a:t>
            </a:r>
          </a:p>
        </p:txBody>
      </p:sp>
      <p:sp>
        <p:nvSpPr>
          <p:cNvPr id="57347" name="Rectangle 3"/>
          <p:cNvSpPr>
            <a:spLocks noGrp="1" noChangeArrowheads="1"/>
          </p:cNvSpPr>
          <p:nvPr>
            <p:ph idx="1"/>
          </p:nvPr>
        </p:nvSpPr>
        <p:spPr/>
        <p:txBody>
          <a:bodyPr/>
          <a:lstStyle/>
          <a:p>
            <a:endParaRPr lang="en-US" b="1" dirty="0" smtClean="0"/>
          </a:p>
          <a:p>
            <a:r>
              <a:rPr lang="en-US" dirty="0" smtClean="0">
                <a:latin typeface="Calibri" panose="020F0502020204030204" pitchFamily="34" charset="0"/>
              </a:rPr>
              <a:t>The purpose of the National Patient Safety Goals is to improve patient safety </a:t>
            </a:r>
          </a:p>
          <a:p>
            <a:pPr marL="82550" indent="0">
              <a:buNone/>
            </a:pPr>
            <a:endParaRPr lang="en-US" dirty="0" smtClean="0">
              <a:latin typeface="Calibri" panose="020F0502020204030204" pitchFamily="34" charset="0"/>
            </a:endParaRPr>
          </a:p>
          <a:p>
            <a:r>
              <a:rPr lang="en-US" dirty="0" smtClean="0">
                <a:latin typeface="Calibri" panose="020F0502020204030204" pitchFamily="34" charset="0"/>
              </a:rPr>
              <a:t>The Goals focus on problems in health care, safety and how to solve them</a:t>
            </a:r>
          </a:p>
          <a:p>
            <a:pPr>
              <a:buFontTx/>
              <a:buNone/>
            </a:pPr>
            <a:endParaRPr lang="en-US" dirty="0" smtClean="0"/>
          </a:p>
        </p:txBody>
      </p:sp>
      <p:sp>
        <p:nvSpPr>
          <p:cNvPr id="4" name="Slide Number Placeholder 3"/>
          <p:cNvSpPr>
            <a:spLocks noGrp="1"/>
          </p:cNvSpPr>
          <p:nvPr>
            <p:ph type="sldNum" sz="quarter" idx="12"/>
          </p:nvPr>
        </p:nvSpPr>
        <p:spPr/>
        <p:txBody>
          <a:bodyPr/>
          <a:lstStyle/>
          <a:p>
            <a:pPr>
              <a:defRPr/>
            </a:pPr>
            <a:fld id="{31645587-227D-44EB-A91E-21AAE6299F08}" type="slidenum">
              <a:rPr lang="en-US"/>
              <a:pPr>
                <a:defRPr/>
              </a:pPr>
              <a:t>49</a:t>
            </a:fld>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74638"/>
            <a:ext cx="7315200" cy="1143000"/>
          </a:xfrm>
        </p:spPr>
        <p:txBody>
          <a:bodyPr>
            <a:normAutofit/>
          </a:bodyPr>
          <a:lstStyle/>
          <a:p>
            <a:pPr algn="ctr" fontAlgn="auto">
              <a:spcAft>
                <a:spcPts val="0"/>
              </a:spcAft>
              <a:defRPr/>
            </a:pPr>
            <a:r>
              <a:rPr lang="en-US" sz="4400" b="1" dirty="0" smtClean="0">
                <a:solidFill>
                  <a:schemeClr val="tx2">
                    <a:satMod val="130000"/>
                  </a:schemeClr>
                </a:solidFill>
                <a:effectLst/>
                <a:latin typeface="Times New Roman" panose="02020603050405020304" pitchFamily="18" charset="0"/>
                <a:cs typeface="Times New Roman" panose="02020603050405020304" pitchFamily="18" charset="0"/>
              </a:rPr>
              <a:t>Service Excellence</a:t>
            </a:r>
            <a:endParaRPr lang="en-US" sz="4400" b="1" dirty="0">
              <a:solidFill>
                <a:schemeClr val="tx2">
                  <a:satMod val="130000"/>
                </a:schemeClr>
              </a:solidFill>
              <a:effectLst/>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457200" y="1295400"/>
            <a:ext cx="6934200" cy="5181600"/>
          </a:xfrm>
        </p:spPr>
        <p:txBody>
          <a:bodyPr>
            <a:normAutofit fontScale="92500" lnSpcReduction="20000"/>
          </a:bodyPr>
          <a:lstStyle/>
          <a:p>
            <a:pPr marL="342900" indent="-260350" fontAlgn="auto">
              <a:spcAft>
                <a:spcPts val="0"/>
              </a:spcAft>
              <a:buFont typeface="Wingdings 2"/>
              <a:buNone/>
              <a:defRPr/>
            </a:pPr>
            <a:r>
              <a:rPr lang="en-US" sz="1800" dirty="0" smtClean="0"/>
              <a:t>    </a:t>
            </a:r>
            <a:r>
              <a:rPr lang="en-US" sz="1800" dirty="0" smtClean="0">
                <a:latin typeface="Calibri" panose="020F0502020204030204" pitchFamily="34" charset="0"/>
              </a:rPr>
              <a:t>As a student you are expected to demonstrate, at all times, behaviors and attributes that support the  standards of Service  Excellence. Examples of  WE behaviors to be demonstrated when working with patients, families, visitors, physicians and colleagues in any organization:</a:t>
            </a:r>
          </a:p>
          <a:p>
            <a:pPr marL="365760" indent="-283464" fontAlgn="auto">
              <a:spcAft>
                <a:spcPts val="0"/>
              </a:spcAft>
              <a:buFont typeface="Wingdings 2"/>
              <a:buChar char=""/>
              <a:defRPr/>
            </a:pPr>
            <a:endParaRPr lang="en-US" sz="1700" dirty="0" smtClean="0">
              <a:latin typeface="Calibri" panose="020F0502020204030204" pitchFamily="34" charset="0"/>
            </a:endParaRPr>
          </a:p>
          <a:p>
            <a:pPr marL="365760" indent="-283464" fontAlgn="auto">
              <a:spcAft>
                <a:spcPts val="0"/>
              </a:spcAft>
              <a:buFont typeface="Wingdings 2"/>
              <a:buChar char=""/>
              <a:defRPr/>
            </a:pPr>
            <a:r>
              <a:rPr lang="en-US" sz="1800" b="1" i="1" dirty="0" smtClean="0">
                <a:latin typeface="Calibri" panose="020F0502020204030204" pitchFamily="34" charset="0"/>
              </a:rPr>
              <a:t>W</a:t>
            </a:r>
            <a:r>
              <a:rPr lang="en-US" sz="1800" i="1" dirty="0" smtClean="0">
                <a:latin typeface="Calibri" panose="020F0502020204030204" pitchFamily="34" charset="0"/>
              </a:rPr>
              <a:t>orking Together</a:t>
            </a:r>
            <a:r>
              <a:rPr lang="en-US" sz="1700" i="1" dirty="0" smtClean="0">
                <a:latin typeface="Calibri" panose="020F0502020204030204" pitchFamily="34" charset="0"/>
              </a:rPr>
              <a:t>:</a:t>
            </a:r>
          </a:p>
          <a:p>
            <a:pPr marL="640080" lvl="1" indent="-237744" fontAlgn="auto">
              <a:spcAft>
                <a:spcPts val="0"/>
              </a:spcAft>
              <a:buFont typeface="Wingdings" pitchFamily="2" charset="2"/>
              <a:buChar char="ü"/>
              <a:defRPr/>
            </a:pPr>
            <a:r>
              <a:rPr lang="en-US" sz="1600" dirty="0" smtClean="0">
                <a:latin typeface="Calibri" panose="020F0502020204030204" pitchFamily="34" charset="0"/>
              </a:rPr>
              <a:t>Be helpful and informative.</a:t>
            </a:r>
          </a:p>
          <a:p>
            <a:pPr marL="640080" lvl="1" indent="-237744" fontAlgn="auto">
              <a:spcAft>
                <a:spcPts val="0"/>
              </a:spcAft>
              <a:buFont typeface="Wingdings" pitchFamily="2" charset="2"/>
              <a:buChar char="ü"/>
              <a:defRPr/>
            </a:pPr>
            <a:r>
              <a:rPr lang="en-US" sz="1600" dirty="0" smtClean="0">
                <a:latin typeface="Calibri" panose="020F0502020204030204" pitchFamily="34" charset="0"/>
              </a:rPr>
              <a:t>Respond to call bells.</a:t>
            </a:r>
          </a:p>
          <a:p>
            <a:pPr marL="640080" lvl="1" indent="-237744" fontAlgn="auto">
              <a:spcAft>
                <a:spcPts val="0"/>
              </a:spcAft>
              <a:buFont typeface="Wingdings" pitchFamily="2" charset="2"/>
              <a:buChar char="ü"/>
              <a:defRPr/>
            </a:pPr>
            <a:r>
              <a:rPr lang="en-US" sz="1600" dirty="0" smtClean="0">
                <a:latin typeface="Calibri" panose="020F0502020204030204" pitchFamily="34" charset="0"/>
              </a:rPr>
              <a:t>If you are unable to assist, find someone who can.</a:t>
            </a:r>
          </a:p>
          <a:p>
            <a:pPr marL="640080" lvl="1" indent="-237744" fontAlgn="auto">
              <a:spcAft>
                <a:spcPts val="0"/>
              </a:spcAft>
              <a:buFont typeface="Wingdings" pitchFamily="2" charset="2"/>
              <a:buChar char="ü"/>
              <a:defRPr/>
            </a:pPr>
            <a:r>
              <a:rPr lang="en-US" sz="1600" dirty="0" smtClean="0">
                <a:latin typeface="Calibri" panose="020F0502020204030204" pitchFamily="34" charset="0"/>
              </a:rPr>
              <a:t>Look beyond your assigned tasks, your responsibilities do not end where your</a:t>
            </a:r>
          </a:p>
          <a:p>
            <a:pPr marL="640080" lvl="1" indent="-237744" fontAlgn="auto">
              <a:spcAft>
                <a:spcPts val="0"/>
              </a:spcAft>
              <a:buFont typeface="Verdana"/>
              <a:buNone/>
              <a:defRPr/>
            </a:pPr>
            <a:r>
              <a:rPr lang="en-US" sz="1600" dirty="0" smtClean="0">
                <a:latin typeface="Calibri" panose="020F0502020204030204" pitchFamily="34" charset="0"/>
              </a:rPr>
              <a:t>     co-workers’ responsibilities begin.</a:t>
            </a:r>
          </a:p>
          <a:p>
            <a:pPr marL="640080" lvl="1" indent="-237744" fontAlgn="auto">
              <a:spcAft>
                <a:spcPts val="0"/>
              </a:spcAft>
              <a:buFont typeface="Wingdings" pitchFamily="2" charset="2"/>
              <a:buChar char="ü"/>
              <a:defRPr/>
            </a:pPr>
            <a:r>
              <a:rPr lang="en-US" sz="1600" dirty="0" smtClean="0">
                <a:latin typeface="Calibri" panose="020F0502020204030204" pitchFamily="34" charset="0"/>
              </a:rPr>
              <a:t> Never say “That’s not my job.”</a:t>
            </a:r>
          </a:p>
          <a:p>
            <a:pPr marL="365760" indent="-283464" fontAlgn="auto">
              <a:spcAft>
                <a:spcPts val="0"/>
              </a:spcAft>
              <a:buFont typeface="Wingdings 2"/>
              <a:buChar char=""/>
              <a:defRPr/>
            </a:pPr>
            <a:endParaRPr lang="en-US" sz="1700" dirty="0" smtClean="0">
              <a:latin typeface="Calibri" panose="020F0502020204030204" pitchFamily="34" charset="0"/>
            </a:endParaRPr>
          </a:p>
          <a:p>
            <a:pPr marL="365760" indent="-283464" fontAlgn="auto">
              <a:spcAft>
                <a:spcPts val="0"/>
              </a:spcAft>
              <a:buFont typeface="Wingdings 2"/>
              <a:buChar char=""/>
              <a:defRPr/>
            </a:pPr>
            <a:r>
              <a:rPr lang="en-US" sz="1800" b="1" i="1" dirty="0" smtClean="0">
                <a:latin typeface="Calibri" panose="020F0502020204030204" pitchFamily="34" charset="0"/>
              </a:rPr>
              <a:t>E</a:t>
            </a:r>
            <a:r>
              <a:rPr lang="en-US" sz="1800" i="1" dirty="0" smtClean="0">
                <a:latin typeface="Calibri" panose="020F0502020204030204" pitchFamily="34" charset="0"/>
              </a:rPr>
              <a:t>mpathy:</a:t>
            </a:r>
          </a:p>
          <a:p>
            <a:pPr marL="640080" lvl="1" indent="-237744" fontAlgn="auto">
              <a:spcAft>
                <a:spcPts val="0"/>
              </a:spcAft>
              <a:buFont typeface="Wingdings" pitchFamily="2" charset="2"/>
              <a:buChar char="ü"/>
              <a:defRPr/>
            </a:pPr>
            <a:r>
              <a:rPr lang="en-US" sz="1600" dirty="0" smtClean="0">
                <a:latin typeface="Calibri" panose="020F0502020204030204" pitchFamily="34" charset="0"/>
              </a:rPr>
              <a:t>Be compassionate and considerate at all times.</a:t>
            </a:r>
          </a:p>
          <a:p>
            <a:pPr marL="640080" lvl="1" indent="-237744" fontAlgn="auto">
              <a:spcAft>
                <a:spcPts val="0"/>
              </a:spcAft>
              <a:buFont typeface="Wingdings" pitchFamily="2" charset="2"/>
              <a:buChar char="ü"/>
              <a:defRPr/>
            </a:pPr>
            <a:r>
              <a:rPr lang="en-US" sz="1600" dirty="0" smtClean="0">
                <a:latin typeface="Calibri" panose="020F0502020204030204" pitchFamily="34" charset="0"/>
              </a:rPr>
              <a:t> Recognize and appreciate the feelings of others.  Apologize and express</a:t>
            </a:r>
          </a:p>
          <a:p>
            <a:pPr marL="640080" lvl="1" indent="-237744" fontAlgn="auto">
              <a:spcAft>
                <a:spcPts val="0"/>
              </a:spcAft>
              <a:buFont typeface="Verdana"/>
              <a:buNone/>
              <a:defRPr/>
            </a:pPr>
            <a:r>
              <a:rPr lang="en-US" sz="1600" dirty="0" smtClean="0">
                <a:latin typeface="Calibri" panose="020F0502020204030204" pitchFamily="34" charset="0"/>
              </a:rPr>
              <a:t>       concern anytime an individual is not satisfied.</a:t>
            </a:r>
            <a:endParaRPr lang="en-US" sz="1600" dirty="0">
              <a:latin typeface="Calibri" panose="020F0502020204030204" pitchFamily="34" charset="0"/>
            </a:endParaRPr>
          </a:p>
        </p:txBody>
      </p:sp>
      <p:sp>
        <p:nvSpPr>
          <p:cNvPr id="3" name="Slide Number Placeholder 2"/>
          <p:cNvSpPr>
            <a:spLocks noGrp="1"/>
          </p:cNvSpPr>
          <p:nvPr>
            <p:ph type="sldNum" sz="quarter" idx="12"/>
          </p:nvPr>
        </p:nvSpPr>
        <p:spPr/>
        <p:txBody>
          <a:bodyPr/>
          <a:lstStyle/>
          <a:p>
            <a:pPr>
              <a:defRPr/>
            </a:pPr>
            <a:fld id="{4829CBEF-B1AE-4C48-BFAE-A87AEB23ABDE}" type="slidenum">
              <a:rPr lang="en-US"/>
              <a:pPr>
                <a:defRPr/>
              </a:pPr>
              <a:t>5</a:t>
            </a:fld>
            <a:endParaRPr lang="en-US" dirty="0"/>
          </a:p>
        </p:txBody>
      </p:sp>
    </p:spTree>
    <p:custDataLst>
      <p:tags r:id="rId1"/>
    </p:custData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6652514" cy="1015074"/>
          </a:xfrm>
        </p:spPr>
        <p:txBody>
          <a:bodyPr>
            <a:noAutofit/>
          </a:bodyPr>
          <a:lstStyle/>
          <a:p>
            <a:pPr algn="ctr"/>
            <a:r>
              <a:rPr lang="en-US" sz="2800" b="1" i="1" dirty="0">
                <a:solidFill>
                  <a:schemeClr val="tx2">
                    <a:satMod val="130000"/>
                  </a:schemeClr>
                </a:solidFill>
                <a:effectLst/>
                <a:latin typeface="Times New Roman" panose="02020603050405020304" pitchFamily="18" charset="0"/>
                <a:cs typeface="Times New Roman" panose="02020603050405020304" pitchFamily="18" charset="0"/>
              </a:rPr>
              <a:t>National Patient Safety </a:t>
            </a:r>
            <a:r>
              <a:rPr lang="en-US" sz="2800" b="1" i="1" dirty="0" smtClean="0">
                <a:solidFill>
                  <a:schemeClr val="tx2">
                    <a:satMod val="130000"/>
                  </a:schemeClr>
                </a:solidFill>
                <a:effectLst/>
                <a:latin typeface="Times New Roman" panose="02020603050405020304" pitchFamily="18" charset="0"/>
                <a:cs typeface="Times New Roman" panose="02020603050405020304" pitchFamily="18" charset="0"/>
              </a:rPr>
              <a:t>Goal</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47800"/>
            <a:ext cx="6858000" cy="4800600"/>
          </a:xfrm>
        </p:spPr>
        <p:txBody>
          <a:bodyPr>
            <a:normAutofit/>
          </a:bodyPr>
          <a:lstStyle/>
          <a:p>
            <a:pPr marL="0" indent="0">
              <a:buNone/>
            </a:pPr>
            <a:r>
              <a:rPr lang="en-US" sz="2400" dirty="0" smtClean="0">
                <a:latin typeface="Calibri" panose="020F0502020204030204" pitchFamily="34" charset="0"/>
              </a:rPr>
              <a:t>Goal 1</a:t>
            </a:r>
          </a:p>
          <a:p>
            <a:pPr marL="0" indent="0">
              <a:buNone/>
            </a:pPr>
            <a:r>
              <a:rPr lang="en-US" sz="2400" dirty="0" smtClean="0">
                <a:latin typeface="Calibri" panose="020F0502020204030204" pitchFamily="34" charset="0"/>
              </a:rPr>
              <a:t>Identify patients correctly</a:t>
            </a:r>
          </a:p>
          <a:p>
            <a:r>
              <a:rPr lang="en-US" sz="2400" dirty="0" smtClean="0">
                <a:latin typeface="Calibri" panose="020F0502020204030204" pitchFamily="34" charset="0"/>
              </a:rPr>
              <a:t>NPSG.01.01.01 Use at least two ways to identify patients. For example, use the patient’s name and date of birth. This is done to make sure that each patient gets the correct medicine and treatment.</a:t>
            </a:r>
          </a:p>
          <a:p>
            <a:pPr marL="0" indent="0">
              <a:buNone/>
            </a:pPr>
            <a:r>
              <a:rPr lang="en-US" sz="2400" dirty="0" smtClean="0">
                <a:latin typeface="Calibri" panose="020F0502020204030204" pitchFamily="34" charset="0"/>
              </a:rPr>
              <a:t>Goal 2</a:t>
            </a:r>
          </a:p>
          <a:p>
            <a:pPr marL="0" indent="0">
              <a:buNone/>
            </a:pPr>
            <a:r>
              <a:rPr lang="en-US" sz="2400" dirty="0" smtClean="0">
                <a:latin typeface="Calibri" panose="020F0502020204030204" pitchFamily="34" charset="0"/>
              </a:rPr>
              <a:t>Improve staff communication</a:t>
            </a:r>
          </a:p>
          <a:p>
            <a:r>
              <a:rPr lang="en-US" sz="2400" dirty="0" smtClean="0">
                <a:latin typeface="Calibri" panose="020F0502020204030204" pitchFamily="34" charset="0"/>
              </a:rPr>
              <a:t>NPSG&gt;02.03.01 Get important test results to the right staff person on time.</a:t>
            </a:r>
            <a:endParaRPr lang="en-US" sz="24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672EBED6-AD31-4F53-8D2D-72D9F87B1D1C}" type="slidenum">
              <a:rPr lang="en-US" smtClean="0"/>
              <a:pPr>
                <a:defRPr/>
              </a:pPr>
              <a:t>50</a:t>
            </a:fld>
            <a:endParaRPr lang="en-US" dirty="0"/>
          </a:p>
        </p:txBody>
      </p:sp>
    </p:spTree>
    <p:custDataLst>
      <p:tags r:id="rId1"/>
    </p:custDataLst>
    <p:extLst>
      <p:ext uri="{BB962C8B-B14F-4D97-AF65-F5344CB8AC3E}">
        <p14:creationId xmlns:p14="http://schemas.microsoft.com/office/powerpoint/2010/main" val="31403714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371601" y="152400"/>
            <a:ext cx="5585714" cy="762000"/>
          </a:xfrm>
        </p:spPr>
        <p:txBody>
          <a:bodyPr>
            <a:normAutofit fontScale="90000"/>
          </a:bodyPr>
          <a:lstStyle/>
          <a:p>
            <a:pPr algn="ctr" fontAlgn="auto">
              <a:spcAft>
                <a:spcPts val="0"/>
              </a:spcAft>
              <a:defRPr/>
            </a:pPr>
            <a:r>
              <a:rPr lang="en-US" sz="2800" b="1" i="1" dirty="0" smtClean="0">
                <a:solidFill>
                  <a:schemeClr val="tx2">
                    <a:satMod val="130000"/>
                  </a:schemeClr>
                </a:solidFill>
                <a:effectLst/>
                <a:latin typeface="Times New Roman" panose="02020603050405020304" pitchFamily="18" charset="0"/>
                <a:cs typeface="Times New Roman" panose="02020603050405020304" pitchFamily="18" charset="0"/>
              </a:rPr>
              <a:t>National Patient Safety Goal</a:t>
            </a:r>
            <a:r>
              <a:rPr lang="en-US" sz="2800" b="1" dirty="0" smtClean="0">
                <a:solidFill>
                  <a:schemeClr val="tx2">
                    <a:satMod val="130000"/>
                  </a:schemeClr>
                </a:solidFill>
                <a:effectLst/>
                <a:latin typeface="Times New Roman" panose="02020603050405020304" pitchFamily="18" charset="0"/>
                <a:cs typeface="Times New Roman" panose="02020603050405020304" pitchFamily="18" charset="0"/>
              </a:rPr>
              <a:t>:</a:t>
            </a:r>
            <a:br>
              <a:rPr lang="en-US" sz="2800" b="1" dirty="0" smtClean="0">
                <a:solidFill>
                  <a:schemeClr val="tx2">
                    <a:satMod val="130000"/>
                  </a:schemeClr>
                </a:solidFill>
                <a:effectLst/>
                <a:latin typeface="Times New Roman" panose="02020603050405020304" pitchFamily="18" charset="0"/>
                <a:cs typeface="Times New Roman" panose="02020603050405020304" pitchFamily="18" charset="0"/>
              </a:rPr>
            </a:br>
            <a:r>
              <a:rPr lang="en-US" sz="2800" b="1" dirty="0" smtClean="0">
                <a:solidFill>
                  <a:schemeClr val="tx2">
                    <a:satMod val="130000"/>
                  </a:schemeClr>
                </a:solidFill>
                <a:effectLst/>
                <a:latin typeface="Times New Roman" panose="02020603050405020304" pitchFamily="18" charset="0"/>
                <a:cs typeface="Times New Roman" panose="02020603050405020304" pitchFamily="18" charset="0"/>
              </a:rPr>
              <a:t> </a:t>
            </a:r>
          </a:p>
        </p:txBody>
      </p:sp>
      <p:sp>
        <p:nvSpPr>
          <p:cNvPr id="47107" name="Rectangle 3"/>
          <p:cNvSpPr>
            <a:spLocks noGrp="1" noChangeArrowheads="1"/>
          </p:cNvSpPr>
          <p:nvPr>
            <p:ph idx="1"/>
          </p:nvPr>
        </p:nvSpPr>
        <p:spPr>
          <a:xfrm>
            <a:off x="228600" y="1295400"/>
            <a:ext cx="7696200" cy="5105400"/>
          </a:xfrm>
        </p:spPr>
        <p:txBody>
          <a:bodyPr>
            <a:normAutofit/>
          </a:bodyPr>
          <a:lstStyle/>
          <a:p>
            <a:pPr marL="365760" indent="-283464" fontAlgn="auto">
              <a:lnSpc>
                <a:spcPct val="80000"/>
              </a:lnSpc>
              <a:spcAft>
                <a:spcPts val="0"/>
              </a:spcAft>
              <a:buFontTx/>
              <a:buNone/>
              <a:defRPr/>
            </a:pPr>
            <a:r>
              <a:rPr lang="en-US" sz="2000" dirty="0" smtClean="0"/>
              <a:t>Goal 3</a:t>
            </a:r>
          </a:p>
          <a:p>
            <a:pPr marL="365760" indent="-283464" fontAlgn="auto">
              <a:lnSpc>
                <a:spcPct val="80000"/>
              </a:lnSpc>
              <a:spcAft>
                <a:spcPts val="0"/>
              </a:spcAft>
              <a:buFontTx/>
              <a:buNone/>
              <a:defRPr/>
            </a:pPr>
            <a:r>
              <a:rPr lang="en-US" sz="2000" i="1" dirty="0" smtClean="0"/>
              <a:t>Use medicines safely</a:t>
            </a:r>
          </a:p>
          <a:p>
            <a:pPr marL="368046" indent="-285750">
              <a:lnSpc>
                <a:spcPct val="80000"/>
              </a:lnSpc>
              <a:defRPr/>
            </a:pPr>
            <a:r>
              <a:rPr lang="en-US" sz="1600" i="1" dirty="0" smtClean="0"/>
              <a:t>NPSG.03.04.01 Before a procedure, label medicines that are not labeled. For example, medicines in syringes, cups and basins. Do this in the area where medicines and supplies are set up.</a:t>
            </a:r>
          </a:p>
          <a:p>
            <a:pPr marL="368046" indent="-285750">
              <a:lnSpc>
                <a:spcPct val="80000"/>
              </a:lnSpc>
              <a:defRPr/>
            </a:pPr>
            <a:r>
              <a:rPr lang="en-US" sz="1600" i="1" dirty="0" smtClean="0"/>
              <a:t>NPSG.03.05.01 Take extra care with patients who take medicines to thin their blood.</a:t>
            </a:r>
          </a:p>
          <a:p>
            <a:pPr marL="368046" indent="-285750">
              <a:lnSpc>
                <a:spcPct val="80000"/>
              </a:lnSpc>
              <a:defRPr/>
            </a:pPr>
            <a:r>
              <a:rPr lang="en-US" sz="1600" i="1" dirty="0" smtClean="0"/>
              <a:t>NPSG.03.06.01 Record and pass along correct information about a patient’s medicines. Find out what medicines the patient is taking. Compare those medicines to the new medicines given to the patient. Give the patient written information about the medicines they need to take. Tell the patient it is important to bring their up-to-date list of medicines every time they visit a doctor.</a:t>
            </a:r>
          </a:p>
          <a:p>
            <a:pPr marL="82296" indent="0">
              <a:lnSpc>
                <a:spcPct val="80000"/>
              </a:lnSpc>
              <a:buNone/>
              <a:defRPr/>
            </a:pPr>
            <a:r>
              <a:rPr lang="en-US" sz="1600" i="1" dirty="0" smtClean="0"/>
              <a:t>Goal 6</a:t>
            </a:r>
          </a:p>
          <a:p>
            <a:pPr marL="82296" indent="0">
              <a:lnSpc>
                <a:spcPct val="80000"/>
              </a:lnSpc>
              <a:buNone/>
              <a:defRPr/>
            </a:pPr>
            <a:r>
              <a:rPr lang="en-US" sz="1600" i="1" dirty="0" smtClean="0"/>
              <a:t>Use alarms safely</a:t>
            </a:r>
          </a:p>
          <a:p>
            <a:pPr marL="368046" indent="-285750">
              <a:lnSpc>
                <a:spcPct val="80000"/>
              </a:lnSpc>
              <a:defRPr/>
            </a:pPr>
            <a:r>
              <a:rPr lang="en-US" sz="1600" i="1" dirty="0" smtClean="0"/>
              <a:t>NPSG&gt; 06.01.01 Make improvements to ensure that alarms on medical equipment are heard and responded to on time</a:t>
            </a:r>
          </a:p>
          <a:p>
            <a:pPr marL="365760" indent="-283464" fontAlgn="auto">
              <a:lnSpc>
                <a:spcPct val="80000"/>
              </a:lnSpc>
              <a:spcAft>
                <a:spcPts val="0"/>
              </a:spcAft>
              <a:buFont typeface="Wingdings 2"/>
              <a:buChar char=""/>
              <a:defRPr/>
            </a:pPr>
            <a:endParaRPr lang="en-US" sz="2000" i="1" dirty="0" smtClean="0"/>
          </a:p>
          <a:p>
            <a:pPr marL="365760" indent="-283464" fontAlgn="auto">
              <a:lnSpc>
                <a:spcPct val="80000"/>
              </a:lnSpc>
              <a:spcAft>
                <a:spcPts val="0"/>
              </a:spcAft>
              <a:buFont typeface="Wingdings 2"/>
              <a:buChar char=""/>
              <a:defRPr/>
            </a:pPr>
            <a:endParaRPr lang="en-US" sz="2000" dirty="0" smtClean="0"/>
          </a:p>
        </p:txBody>
      </p:sp>
      <p:sp>
        <p:nvSpPr>
          <p:cNvPr id="4" name="Slide Number Placeholder 3"/>
          <p:cNvSpPr>
            <a:spLocks noGrp="1"/>
          </p:cNvSpPr>
          <p:nvPr>
            <p:ph type="sldNum" sz="quarter" idx="12"/>
          </p:nvPr>
        </p:nvSpPr>
        <p:spPr/>
        <p:txBody>
          <a:bodyPr/>
          <a:lstStyle/>
          <a:p>
            <a:pPr>
              <a:defRPr/>
            </a:pPr>
            <a:fld id="{3DDE5AA2-0A02-47EE-9F96-8B95001FFE6C}" type="slidenum">
              <a:rPr lang="en-US"/>
              <a:pPr>
                <a:defRPr/>
              </a:pPr>
              <a:t>51</a:t>
            </a:fld>
            <a:endParaRPr lang="en-US" dirty="0"/>
          </a:p>
        </p:txBody>
      </p:sp>
    </p:spTree>
    <p:custDataLst>
      <p:tags r:id="rId1"/>
    </p:custData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bwMode="auto">
          <a:xfrm>
            <a:off x="304800" y="274638"/>
            <a:ext cx="6934200" cy="715962"/>
          </a:xfrm>
        </p:spPr>
        <p:txBody>
          <a:bodyPr vert="horz" wrap="square" lIns="91440" tIns="45720" rIns="91440" bIns="45720" numCol="1" anchorCtr="0" compatLnSpc="1">
            <a:prstTxWarp prst="textNoShape">
              <a:avLst/>
            </a:prstTxWarp>
            <a:noAutofit/>
          </a:bodyPr>
          <a:lstStyle/>
          <a:p>
            <a:pPr algn="ctr"/>
            <a:r>
              <a:rPr lang="en-US" sz="2800" b="1" i="1" dirty="0">
                <a:solidFill>
                  <a:schemeClr val="tx2">
                    <a:satMod val="130000"/>
                  </a:schemeClr>
                </a:solidFill>
                <a:latin typeface="Times New Roman" panose="02020603050405020304" pitchFamily="18" charset="0"/>
                <a:cs typeface="Times New Roman" panose="02020603050405020304" pitchFamily="18" charset="0"/>
              </a:rPr>
              <a:t>National Patient Safety Goal</a:t>
            </a:r>
            <a:r>
              <a:rPr lang="en-US" sz="2800" b="1" dirty="0">
                <a:solidFill>
                  <a:schemeClr val="tx2">
                    <a:satMod val="130000"/>
                  </a:schemeClr>
                </a:solidFill>
                <a:latin typeface="Times New Roman" panose="02020603050405020304" pitchFamily="18" charset="0"/>
                <a:cs typeface="Times New Roman" panose="02020603050405020304" pitchFamily="18" charset="0"/>
              </a:rPr>
              <a:t>:</a:t>
            </a:r>
            <a:br>
              <a:rPr lang="en-US" sz="2800" b="1" dirty="0">
                <a:solidFill>
                  <a:schemeClr val="tx2">
                    <a:satMod val="130000"/>
                  </a:schemeClr>
                </a:solidFill>
                <a:latin typeface="Times New Roman" panose="02020603050405020304" pitchFamily="18" charset="0"/>
                <a:cs typeface="Times New Roman" panose="02020603050405020304" pitchFamily="18" charset="0"/>
              </a:rPr>
            </a:br>
            <a:endParaRPr lang="en-US" sz="2800" b="1" dirty="0" smtClean="0">
              <a:effectLst/>
              <a:latin typeface="Times New Roman" panose="02020603050405020304" pitchFamily="18" charset="0"/>
              <a:cs typeface="Times New Roman" panose="02020603050405020304" pitchFamily="18" charset="0"/>
            </a:endParaRPr>
          </a:p>
        </p:txBody>
      </p:sp>
      <p:sp>
        <p:nvSpPr>
          <p:cNvPr id="48131" name="Rectangle 3"/>
          <p:cNvSpPr>
            <a:spLocks noGrp="1" noChangeArrowheads="1"/>
          </p:cNvSpPr>
          <p:nvPr>
            <p:ph idx="1"/>
          </p:nvPr>
        </p:nvSpPr>
        <p:spPr>
          <a:xfrm>
            <a:off x="304800" y="1447800"/>
            <a:ext cx="8001000" cy="5029200"/>
          </a:xfrm>
        </p:spPr>
        <p:txBody>
          <a:bodyPr>
            <a:normAutofit/>
          </a:bodyPr>
          <a:lstStyle/>
          <a:p>
            <a:pPr marL="82296" indent="0" fontAlgn="auto">
              <a:lnSpc>
                <a:spcPct val="90000"/>
              </a:lnSpc>
              <a:spcAft>
                <a:spcPts val="0"/>
              </a:spcAft>
              <a:buNone/>
              <a:defRPr/>
            </a:pPr>
            <a:r>
              <a:rPr lang="en-US" sz="2400" dirty="0" smtClean="0"/>
              <a:t>Goal 7</a:t>
            </a:r>
          </a:p>
          <a:p>
            <a:pPr marL="82296" indent="0" fontAlgn="auto">
              <a:lnSpc>
                <a:spcPct val="90000"/>
              </a:lnSpc>
              <a:spcAft>
                <a:spcPts val="0"/>
              </a:spcAft>
              <a:buNone/>
              <a:defRPr/>
            </a:pPr>
            <a:r>
              <a:rPr lang="en-US" sz="2000" dirty="0" smtClean="0"/>
              <a:t>Prevent infections</a:t>
            </a:r>
          </a:p>
          <a:p>
            <a:pPr marL="425196">
              <a:lnSpc>
                <a:spcPct val="90000"/>
              </a:lnSpc>
              <a:defRPr/>
            </a:pPr>
            <a:r>
              <a:rPr lang="en-US" sz="2000" dirty="0" smtClean="0"/>
              <a:t>NPSG.07.01.01 Use the hand cleaning guidelines from the Centers for Disease Control and Prevention or the World Health Organization. Set goals for improving hand cleaning. Use the goals to improve hand cleaning.</a:t>
            </a:r>
          </a:p>
          <a:p>
            <a:pPr marL="425196">
              <a:lnSpc>
                <a:spcPct val="90000"/>
              </a:lnSpc>
              <a:defRPr/>
            </a:pPr>
            <a:endParaRPr lang="en-US" sz="2000" dirty="0"/>
          </a:p>
          <a:p>
            <a:pPr marL="82296" indent="0">
              <a:lnSpc>
                <a:spcPct val="90000"/>
              </a:lnSpc>
              <a:buNone/>
              <a:defRPr/>
            </a:pPr>
            <a:r>
              <a:rPr lang="en-US" sz="2000" dirty="0" smtClean="0"/>
              <a:t>Goal 15</a:t>
            </a:r>
          </a:p>
          <a:p>
            <a:pPr marL="82296" indent="0">
              <a:lnSpc>
                <a:spcPct val="90000"/>
              </a:lnSpc>
              <a:buNone/>
              <a:defRPr/>
            </a:pPr>
            <a:r>
              <a:rPr lang="en-US" sz="2000" dirty="0" smtClean="0"/>
              <a:t>Identify patient safety risks</a:t>
            </a:r>
          </a:p>
          <a:p>
            <a:pPr marL="425196">
              <a:lnSpc>
                <a:spcPct val="90000"/>
              </a:lnSpc>
              <a:defRPr/>
            </a:pPr>
            <a:r>
              <a:rPr lang="en-US" sz="2000" dirty="0" smtClean="0"/>
              <a:t>NPSG&gt;015.01.01 Reduce the risk for suicide</a:t>
            </a:r>
          </a:p>
        </p:txBody>
      </p:sp>
      <p:sp>
        <p:nvSpPr>
          <p:cNvPr id="4" name="Slide Number Placeholder 3"/>
          <p:cNvSpPr>
            <a:spLocks noGrp="1"/>
          </p:cNvSpPr>
          <p:nvPr>
            <p:ph type="sldNum" sz="quarter" idx="12"/>
          </p:nvPr>
        </p:nvSpPr>
        <p:spPr/>
        <p:txBody>
          <a:bodyPr/>
          <a:lstStyle/>
          <a:p>
            <a:pPr>
              <a:defRPr/>
            </a:pPr>
            <a:fld id="{90DAF724-AA88-4600-B10F-142B0030F678}" type="slidenum">
              <a:rPr lang="en-US"/>
              <a:pPr>
                <a:defRPr/>
              </a:pPr>
              <a:t>52</a:t>
            </a:fld>
            <a:endParaRPr lang="en-US" dirty="0"/>
          </a:p>
        </p:txBody>
      </p:sp>
    </p:spTree>
    <p:custDataLst>
      <p:tags r:id="rId1"/>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274638"/>
            <a:ext cx="6500114" cy="868362"/>
          </a:xfrm>
        </p:spPr>
        <p:txBody>
          <a:bodyPr>
            <a:normAutofit fontScale="90000"/>
          </a:bodyPr>
          <a:lstStyle/>
          <a:p>
            <a:pPr algn="ctr" fontAlgn="auto">
              <a:spcAft>
                <a:spcPts val="0"/>
              </a:spcAft>
              <a:defRPr/>
            </a:pPr>
            <a:r>
              <a:rPr lang="en-US" sz="2800" b="1" i="1" dirty="0" smtClean="0">
                <a:solidFill>
                  <a:schemeClr val="tx2">
                    <a:satMod val="130000"/>
                  </a:schemeClr>
                </a:solidFill>
                <a:effectLst/>
                <a:latin typeface="Times New Roman" panose="02020603050405020304" pitchFamily="18" charset="0"/>
                <a:cs typeface="Times New Roman" panose="02020603050405020304" pitchFamily="18" charset="0"/>
              </a:rPr>
              <a:t>National Patient Safety Goal</a:t>
            </a:r>
            <a:r>
              <a:rPr lang="en-US" sz="2800" b="1" dirty="0" smtClean="0">
                <a:solidFill>
                  <a:schemeClr val="tx2">
                    <a:satMod val="130000"/>
                  </a:schemeClr>
                </a:solidFill>
                <a:effectLst/>
                <a:latin typeface="Times New Roman" panose="02020603050405020304" pitchFamily="18" charset="0"/>
                <a:cs typeface="Times New Roman" panose="02020603050405020304" pitchFamily="18" charset="0"/>
              </a:rPr>
              <a:t>: </a:t>
            </a:r>
            <a:br>
              <a:rPr lang="en-US" sz="2800" b="1" dirty="0" smtClean="0">
                <a:solidFill>
                  <a:schemeClr val="tx2">
                    <a:satMod val="130000"/>
                  </a:schemeClr>
                </a:solidFill>
                <a:effectLst/>
                <a:latin typeface="Times New Roman" panose="02020603050405020304" pitchFamily="18" charset="0"/>
                <a:cs typeface="Times New Roman" panose="02020603050405020304" pitchFamily="18" charset="0"/>
              </a:rPr>
            </a:br>
            <a:endParaRPr lang="en-US" sz="2800" b="1" dirty="0" smtClean="0">
              <a:solidFill>
                <a:schemeClr val="tx2">
                  <a:satMod val="130000"/>
                </a:schemeClr>
              </a:solidFill>
              <a:effectLst/>
              <a:latin typeface="Times New Roman" panose="02020603050405020304" pitchFamily="18" charset="0"/>
              <a:cs typeface="Times New Roman" panose="02020603050405020304" pitchFamily="18" charset="0"/>
            </a:endParaRPr>
          </a:p>
        </p:txBody>
      </p:sp>
      <p:sp>
        <p:nvSpPr>
          <p:cNvPr id="71683" name="Rectangle 3"/>
          <p:cNvSpPr>
            <a:spLocks noGrp="1" noChangeArrowheads="1"/>
          </p:cNvSpPr>
          <p:nvPr>
            <p:ph idx="1"/>
          </p:nvPr>
        </p:nvSpPr>
        <p:spPr>
          <a:xfrm>
            <a:off x="304800" y="1371600"/>
            <a:ext cx="7086600" cy="4876800"/>
          </a:xfrm>
        </p:spPr>
        <p:txBody>
          <a:bodyPr>
            <a:normAutofit/>
          </a:bodyPr>
          <a:lstStyle/>
          <a:p>
            <a:pPr marL="0" indent="0">
              <a:buNone/>
            </a:pPr>
            <a:r>
              <a:rPr lang="en-US" sz="2400" dirty="0" smtClean="0">
                <a:latin typeface="Calibri" panose="020F0502020204030204" pitchFamily="34" charset="0"/>
              </a:rPr>
              <a:t>Goal 16</a:t>
            </a:r>
          </a:p>
          <a:p>
            <a:pPr marL="0" indent="0">
              <a:buNone/>
            </a:pPr>
            <a:r>
              <a:rPr lang="en-US" sz="2400" dirty="0" smtClean="0">
                <a:latin typeface="Calibri" panose="020F0502020204030204" pitchFamily="34" charset="0"/>
              </a:rPr>
              <a:t>Improve Health Care Equity—New </a:t>
            </a:r>
            <a:r>
              <a:rPr lang="en-US" sz="2400" dirty="0">
                <a:latin typeface="Calibri" panose="020F0502020204030204" pitchFamily="34" charset="0"/>
              </a:rPr>
              <a:t>G</a:t>
            </a:r>
            <a:r>
              <a:rPr lang="en-US" sz="2400" dirty="0" smtClean="0">
                <a:latin typeface="Calibri" panose="020F0502020204030204" pitchFamily="34" charset="0"/>
              </a:rPr>
              <a:t>oal for 2023</a:t>
            </a:r>
          </a:p>
          <a:p>
            <a:r>
              <a:rPr lang="en-US" sz="2400" dirty="0" smtClean="0">
                <a:latin typeface="Calibri" panose="020F0502020204030204" pitchFamily="34" charset="0"/>
              </a:rPr>
              <a:t>NPSG&gt;16.01.01 Improving health care equity is a quality and patient safety priority. For example, health care disparities in the patient population are identified and a written plan describes ways to improve health care equity.</a:t>
            </a:r>
          </a:p>
        </p:txBody>
      </p:sp>
      <p:sp>
        <p:nvSpPr>
          <p:cNvPr id="4" name="Slide Number Placeholder 3"/>
          <p:cNvSpPr>
            <a:spLocks noGrp="1"/>
          </p:cNvSpPr>
          <p:nvPr>
            <p:ph type="sldNum" sz="quarter" idx="12"/>
          </p:nvPr>
        </p:nvSpPr>
        <p:spPr/>
        <p:txBody>
          <a:bodyPr/>
          <a:lstStyle/>
          <a:p>
            <a:pPr>
              <a:defRPr/>
            </a:pPr>
            <a:fld id="{E1E33F72-0725-46B0-A8B8-57C9406E2090}" type="slidenum">
              <a:rPr lang="en-US"/>
              <a:pPr>
                <a:defRPr/>
              </a:pPr>
              <a:t>53</a:t>
            </a:fld>
            <a:endParaRPr lang="en-US" dirty="0"/>
          </a:p>
        </p:txBody>
      </p:sp>
    </p:spTree>
    <p:custDataLst>
      <p:tags r:id="rId1"/>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28601" y="228600"/>
            <a:ext cx="6728712" cy="1219200"/>
          </a:xfrm>
        </p:spPr>
        <p:txBody>
          <a:bodyPr>
            <a:normAutofit/>
          </a:bodyPr>
          <a:lstStyle/>
          <a:p>
            <a:pPr algn="ctr" fontAlgn="auto">
              <a:spcAft>
                <a:spcPts val="0"/>
              </a:spcAft>
              <a:defRPr/>
            </a:pPr>
            <a:r>
              <a:rPr lang="en-US" sz="2800" b="1" dirty="0" smtClean="0">
                <a:solidFill>
                  <a:schemeClr val="tx2">
                    <a:satMod val="130000"/>
                  </a:schemeClr>
                </a:solidFill>
                <a:effectLst/>
                <a:latin typeface="Times New Roman" panose="02020603050405020304" pitchFamily="18" charset="0"/>
                <a:cs typeface="Times New Roman" panose="02020603050405020304" pitchFamily="18" charset="0"/>
              </a:rPr>
              <a:t>Reduce the Risk of </a:t>
            </a:r>
            <a:br>
              <a:rPr lang="en-US" sz="2800" b="1" dirty="0" smtClean="0">
                <a:solidFill>
                  <a:schemeClr val="tx2">
                    <a:satMod val="130000"/>
                  </a:schemeClr>
                </a:solidFill>
                <a:effectLst/>
                <a:latin typeface="Times New Roman" panose="02020603050405020304" pitchFamily="18" charset="0"/>
                <a:cs typeface="Times New Roman" panose="02020603050405020304" pitchFamily="18" charset="0"/>
              </a:rPr>
            </a:br>
            <a:r>
              <a:rPr lang="en-US" sz="2800" b="1" dirty="0" smtClean="0">
                <a:solidFill>
                  <a:schemeClr val="tx2">
                    <a:satMod val="130000"/>
                  </a:schemeClr>
                </a:solidFill>
                <a:effectLst/>
                <a:latin typeface="Times New Roman" panose="02020603050405020304" pitchFamily="18" charset="0"/>
                <a:cs typeface="Times New Roman" panose="02020603050405020304" pitchFamily="18" charset="0"/>
              </a:rPr>
              <a:t>Healthcare Acquired Infections </a:t>
            </a:r>
            <a:r>
              <a:rPr lang="en-US" sz="2800" b="1" i="1" dirty="0" smtClean="0">
                <a:solidFill>
                  <a:schemeClr val="tx2">
                    <a:satMod val="130000"/>
                  </a:schemeClr>
                </a:solidFill>
                <a:effectLst/>
                <a:latin typeface="Times New Roman" panose="02020603050405020304" pitchFamily="18" charset="0"/>
                <a:cs typeface="Times New Roman" panose="02020603050405020304" pitchFamily="18" charset="0"/>
              </a:rPr>
              <a:t>(HAI)</a:t>
            </a:r>
          </a:p>
        </p:txBody>
      </p:sp>
      <p:sp>
        <p:nvSpPr>
          <p:cNvPr id="51203" name="Rectangle 3"/>
          <p:cNvSpPr>
            <a:spLocks noGrp="1" noChangeArrowheads="1"/>
          </p:cNvSpPr>
          <p:nvPr>
            <p:ph idx="1"/>
          </p:nvPr>
        </p:nvSpPr>
        <p:spPr>
          <a:xfrm>
            <a:off x="228601" y="1752600"/>
            <a:ext cx="7238999" cy="4495800"/>
          </a:xfrm>
        </p:spPr>
        <p:txBody>
          <a:bodyPr>
            <a:normAutofit/>
          </a:bodyPr>
          <a:lstStyle/>
          <a:p>
            <a:pPr marL="365760" indent="-283464" fontAlgn="auto">
              <a:lnSpc>
                <a:spcPct val="80000"/>
              </a:lnSpc>
              <a:spcAft>
                <a:spcPts val="0"/>
              </a:spcAft>
              <a:buFont typeface="Wingdings 2"/>
              <a:buChar char=""/>
              <a:defRPr/>
            </a:pPr>
            <a:r>
              <a:rPr lang="en-US" sz="2000" dirty="0" smtClean="0">
                <a:latin typeface="Calibri" panose="020F0502020204030204" pitchFamily="34" charset="0"/>
              </a:rPr>
              <a:t>Comply with current Centers for Disease Control and Prevention (CDC) </a:t>
            </a:r>
            <a:r>
              <a:rPr lang="en-US" sz="2000" b="1" u="sng" dirty="0" smtClean="0">
                <a:latin typeface="Calibri" panose="020F0502020204030204" pitchFamily="34" charset="0"/>
              </a:rPr>
              <a:t>Hand Hygiene</a:t>
            </a:r>
            <a:r>
              <a:rPr lang="en-US" sz="2000" dirty="0" smtClean="0">
                <a:latin typeface="Calibri" panose="020F0502020204030204" pitchFamily="34" charset="0"/>
              </a:rPr>
              <a:t> guidelines</a:t>
            </a:r>
          </a:p>
          <a:p>
            <a:pPr marL="82296" indent="0" fontAlgn="auto">
              <a:lnSpc>
                <a:spcPct val="80000"/>
              </a:lnSpc>
              <a:spcAft>
                <a:spcPts val="0"/>
              </a:spcAft>
              <a:buNone/>
              <a:defRPr/>
            </a:pPr>
            <a:endParaRPr lang="en-US" sz="2000" dirty="0" smtClean="0">
              <a:latin typeface="Calibri" panose="020F0502020204030204" pitchFamily="34" charset="0"/>
            </a:endParaRPr>
          </a:p>
          <a:p>
            <a:pPr marL="365760" indent="-283464" fontAlgn="auto">
              <a:lnSpc>
                <a:spcPct val="80000"/>
              </a:lnSpc>
              <a:spcAft>
                <a:spcPts val="0"/>
              </a:spcAft>
              <a:buFont typeface="Wingdings 2"/>
              <a:buChar char=""/>
              <a:defRPr/>
            </a:pPr>
            <a:r>
              <a:rPr lang="en-US" sz="2000" dirty="0" smtClean="0">
                <a:latin typeface="Calibri" panose="020F0502020204030204" pitchFamily="34" charset="0"/>
              </a:rPr>
              <a:t>Manage as sentinel events all identified cases of unanticipated death or major permanent loss of function associated with a healthcare acquired infection</a:t>
            </a:r>
          </a:p>
          <a:p>
            <a:pPr marL="365760" indent="-283464" fontAlgn="auto">
              <a:lnSpc>
                <a:spcPct val="80000"/>
              </a:lnSpc>
              <a:spcAft>
                <a:spcPts val="0"/>
              </a:spcAft>
              <a:buFont typeface="Wingdings 2"/>
              <a:buChar char=""/>
              <a:defRPr/>
            </a:pPr>
            <a:endParaRPr lang="en-US" sz="2000" dirty="0" smtClean="0">
              <a:latin typeface="Calibri" panose="020F0502020204030204" pitchFamily="34" charset="0"/>
            </a:endParaRPr>
          </a:p>
          <a:p>
            <a:pPr marL="365760" indent="-283464" fontAlgn="auto">
              <a:lnSpc>
                <a:spcPct val="80000"/>
              </a:lnSpc>
              <a:spcAft>
                <a:spcPts val="0"/>
              </a:spcAft>
              <a:buFont typeface="Wingdings 2"/>
              <a:buChar char=""/>
              <a:defRPr/>
            </a:pPr>
            <a:r>
              <a:rPr lang="en-US" sz="2000" dirty="0" smtClean="0">
                <a:latin typeface="Calibri" panose="020F0502020204030204" pitchFamily="34" charset="0"/>
              </a:rPr>
              <a:t>Implement evidence-based practices to </a:t>
            </a:r>
            <a:r>
              <a:rPr lang="en-US" sz="2000" b="1" u="sng" dirty="0" smtClean="0">
                <a:latin typeface="Calibri" panose="020F0502020204030204" pitchFamily="34" charset="0"/>
              </a:rPr>
              <a:t>prevent:</a:t>
            </a:r>
            <a:r>
              <a:rPr lang="en-US" sz="2000" dirty="0" smtClean="0">
                <a:latin typeface="Calibri" panose="020F0502020204030204" pitchFamily="34" charset="0"/>
              </a:rPr>
              <a:t> </a:t>
            </a:r>
          </a:p>
          <a:p>
            <a:pPr marL="640080" lvl="1" indent="-237744" fontAlgn="auto">
              <a:lnSpc>
                <a:spcPct val="80000"/>
              </a:lnSpc>
              <a:spcAft>
                <a:spcPts val="0"/>
              </a:spcAft>
              <a:buFont typeface="Wingdings" pitchFamily="2" charset="2"/>
              <a:buChar char="Ø"/>
              <a:defRPr/>
            </a:pPr>
            <a:r>
              <a:rPr lang="en-US" sz="2000" dirty="0" smtClean="0">
                <a:latin typeface="Calibri" panose="020F0502020204030204" pitchFamily="34" charset="0"/>
              </a:rPr>
              <a:t>Health care-associated infections due to multi-drug resistant organisms in acute care hospitals</a:t>
            </a:r>
          </a:p>
          <a:p>
            <a:pPr marL="640080" lvl="1" indent="-237744" fontAlgn="auto">
              <a:lnSpc>
                <a:spcPct val="80000"/>
              </a:lnSpc>
              <a:spcAft>
                <a:spcPts val="0"/>
              </a:spcAft>
              <a:buFont typeface="Wingdings" pitchFamily="2" charset="2"/>
              <a:buChar char="Ø"/>
              <a:defRPr/>
            </a:pPr>
            <a:r>
              <a:rPr lang="en-US" sz="2000" dirty="0" smtClean="0">
                <a:latin typeface="Calibri" panose="020F0502020204030204" pitchFamily="34" charset="0"/>
              </a:rPr>
              <a:t>Central line associated infections</a:t>
            </a:r>
          </a:p>
          <a:p>
            <a:pPr marL="640080" lvl="1" indent="-237744" fontAlgn="auto">
              <a:lnSpc>
                <a:spcPct val="80000"/>
              </a:lnSpc>
              <a:spcAft>
                <a:spcPts val="0"/>
              </a:spcAft>
              <a:buFont typeface="Wingdings" pitchFamily="2" charset="2"/>
              <a:buChar char="Ø"/>
              <a:defRPr/>
            </a:pPr>
            <a:r>
              <a:rPr lang="en-US" sz="2000" dirty="0" smtClean="0">
                <a:latin typeface="Calibri" panose="020F0502020204030204" pitchFamily="34" charset="0"/>
              </a:rPr>
              <a:t>Surgical site infections</a:t>
            </a:r>
          </a:p>
        </p:txBody>
      </p:sp>
      <p:sp>
        <p:nvSpPr>
          <p:cNvPr id="4" name="Slide Number Placeholder 3"/>
          <p:cNvSpPr>
            <a:spLocks noGrp="1"/>
          </p:cNvSpPr>
          <p:nvPr>
            <p:ph type="sldNum" sz="quarter" idx="12"/>
          </p:nvPr>
        </p:nvSpPr>
        <p:spPr/>
        <p:txBody>
          <a:bodyPr/>
          <a:lstStyle/>
          <a:p>
            <a:pPr>
              <a:defRPr/>
            </a:pPr>
            <a:fld id="{3F9ED7F2-563F-401E-B8A8-DE678452FEF9}" type="slidenum">
              <a:rPr lang="en-US"/>
              <a:pPr>
                <a:defRPr/>
              </a:pPr>
              <a:t>54</a:t>
            </a:fld>
            <a:endParaRPr lang="en-US" dirty="0"/>
          </a:p>
        </p:txBody>
      </p:sp>
    </p:spTree>
    <p:custDataLst>
      <p:tags r:id="rId1"/>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bwMode="auto">
          <a:xfrm>
            <a:off x="304800" y="76200"/>
            <a:ext cx="6652514" cy="990600"/>
          </a:xfrm>
        </p:spPr>
        <p:txBody>
          <a:bodyPr vert="horz" wrap="square" lIns="91440" tIns="45720" rIns="91440" bIns="45720" numCol="1" anchorCtr="0" compatLnSpc="1">
            <a:prstTxWarp prst="textNoShape">
              <a:avLst/>
            </a:prstTxWarp>
            <a:normAutofit/>
          </a:bodyPr>
          <a:lstStyle/>
          <a:p>
            <a:pPr algn="ctr"/>
            <a:r>
              <a:rPr lang="en-US" sz="2800" b="1" dirty="0" smtClean="0">
                <a:solidFill>
                  <a:schemeClr val="tx1"/>
                </a:solidFill>
                <a:effectLst/>
                <a:latin typeface="Times New Roman" panose="02020603050405020304" pitchFamily="18" charset="0"/>
                <a:cs typeface="Times New Roman" panose="02020603050405020304" pitchFamily="18" charset="0"/>
              </a:rPr>
              <a:t>Universal Protocol</a:t>
            </a:r>
            <a:r>
              <a:rPr lang="en-US" sz="2800" b="1" dirty="0" smtClean="0">
                <a:effectLst/>
                <a:latin typeface="Times New Roman" panose="02020603050405020304" pitchFamily="18" charset="0"/>
                <a:cs typeface="Times New Roman" panose="02020603050405020304" pitchFamily="18" charset="0"/>
              </a:rPr>
              <a:t/>
            </a:r>
            <a:br>
              <a:rPr lang="en-US" sz="2800" b="1" dirty="0" smtClean="0">
                <a:effectLst/>
                <a:latin typeface="Times New Roman" panose="02020603050405020304" pitchFamily="18" charset="0"/>
                <a:cs typeface="Times New Roman" panose="02020603050405020304" pitchFamily="18" charset="0"/>
              </a:rPr>
            </a:br>
            <a:endParaRPr lang="en-US" sz="2800" b="1" dirty="0" smtClean="0">
              <a:effectLst/>
              <a:latin typeface="Times New Roman" panose="02020603050405020304" pitchFamily="18" charset="0"/>
              <a:cs typeface="Times New Roman" panose="02020603050405020304" pitchFamily="18" charset="0"/>
            </a:endParaRPr>
          </a:p>
        </p:txBody>
      </p:sp>
      <p:sp>
        <p:nvSpPr>
          <p:cNvPr id="79875" name="Rectangle 3"/>
          <p:cNvSpPr>
            <a:spLocks noGrp="1" noChangeArrowheads="1"/>
          </p:cNvSpPr>
          <p:nvPr>
            <p:ph idx="1"/>
          </p:nvPr>
        </p:nvSpPr>
        <p:spPr>
          <a:xfrm>
            <a:off x="304800" y="1219201"/>
            <a:ext cx="7848600" cy="4267200"/>
          </a:xfrm>
        </p:spPr>
        <p:txBody>
          <a:bodyPr>
            <a:normAutofit lnSpcReduction="10000"/>
          </a:bodyPr>
          <a:lstStyle/>
          <a:p>
            <a:pPr marL="0" indent="0">
              <a:lnSpc>
                <a:spcPct val="90000"/>
              </a:lnSpc>
              <a:buNone/>
            </a:pPr>
            <a:r>
              <a:rPr lang="en-US" sz="2400" dirty="0" smtClean="0">
                <a:latin typeface="Calibri" panose="020F0502020204030204" pitchFamily="34" charset="0"/>
              </a:rPr>
              <a:t>Prevent mistakes in surgery</a:t>
            </a:r>
          </a:p>
          <a:p>
            <a:pPr marL="0" indent="0">
              <a:lnSpc>
                <a:spcPct val="90000"/>
              </a:lnSpc>
              <a:buNone/>
            </a:pPr>
            <a:endParaRPr lang="en-US" sz="2400" dirty="0" smtClean="0">
              <a:latin typeface="Calibri" panose="020F0502020204030204" pitchFamily="34" charset="0"/>
            </a:endParaRPr>
          </a:p>
          <a:p>
            <a:pPr>
              <a:lnSpc>
                <a:spcPct val="90000"/>
              </a:lnSpc>
            </a:pPr>
            <a:r>
              <a:rPr lang="en-US" sz="2400" dirty="0" smtClean="0">
                <a:latin typeface="Calibri" panose="020F0502020204030204" pitchFamily="34" charset="0"/>
              </a:rPr>
              <a:t>UP.01.01.01 Make sure that the correct surgery is done on the correct patient and at the correct place on the patient’s body.</a:t>
            </a:r>
          </a:p>
          <a:p>
            <a:pPr marL="0" indent="0">
              <a:lnSpc>
                <a:spcPct val="90000"/>
              </a:lnSpc>
              <a:buNone/>
            </a:pPr>
            <a:endParaRPr lang="en-US" sz="2400" dirty="0" smtClean="0">
              <a:latin typeface="Calibri" panose="020F0502020204030204" pitchFamily="34" charset="0"/>
            </a:endParaRPr>
          </a:p>
          <a:p>
            <a:pPr>
              <a:lnSpc>
                <a:spcPct val="90000"/>
              </a:lnSpc>
            </a:pPr>
            <a:r>
              <a:rPr lang="en-US" sz="2400" dirty="0" smtClean="0">
                <a:latin typeface="Calibri" panose="020F0502020204030204" pitchFamily="34" charset="0"/>
              </a:rPr>
              <a:t>UP.01.02.01 Mark the correct place on the patient’s body where the surgery is to be done.</a:t>
            </a:r>
          </a:p>
          <a:p>
            <a:pPr marL="0" indent="0">
              <a:lnSpc>
                <a:spcPct val="90000"/>
              </a:lnSpc>
              <a:buNone/>
            </a:pPr>
            <a:endParaRPr lang="en-US" sz="2400" dirty="0" smtClean="0">
              <a:latin typeface="Calibri" panose="020F0502020204030204" pitchFamily="34" charset="0"/>
            </a:endParaRPr>
          </a:p>
          <a:p>
            <a:pPr>
              <a:lnSpc>
                <a:spcPct val="90000"/>
              </a:lnSpc>
            </a:pPr>
            <a:r>
              <a:rPr lang="en-US" sz="2400" dirty="0" smtClean="0">
                <a:latin typeface="Calibri" panose="020F0502020204030204" pitchFamily="34" charset="0"/>
              </a:rPr>
              <a:t>UP.01.03.01 Pause before the surgery to make sure that a mistake is not being made.</a:t>
            </a:r>
          </a:p>
        </p:txBody>
      </p:sp>
      <p:sp>
        <p:nvSpPr>
          <p:cNvPr id="4" name="Slide Number Placeholder 3"/>
          <p:cNvSpPr>
            <a:spLocks noGrp="1"/>
          </p:cNvSpPr>
          <p:nvPr>
            <p:ph type="sldNum" sz="quarter" idx="12"/>
          </p:nvPr>
        </p:nvSpPr>
        <p:spPr/>
        <p:txBody>
          <a:bodyPr/>
          <a:lstStyle/>
          <a:p>
            <a:pPr>
              <a:defRPr/>
            </a:pPr>
            <a:fld id="{42D32D74-B8CD-4F51-9D53-8FB32C058F35}" type="slidenum">
              <a:rPr lang="en-US"/>
              <a:pPr>
                <a:defRPr/>
              </a:pPr>
              <a:t>55</a:t>
            </a:fld>
            <a:endParaRPr lang="en-US" dirty="0"/>
          </a:p>
        </p:txBody>
      </p:sp>
    </p:spTree>
    <p:custDataLst>
      <p:tags r:id="rId1"/>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bwMode="auto">
          <a:xfrm>
            <a:off x="381000" y="609600"/>
            <a:ext cx="7086601" cy="1320800"/>
          </a:xfrm>
        </p:spPr>
        <p:txBody>
          <a:bodyPr vert="horz" wrap="square" lIns="91440" tIns="45720" rIns="91440" bIns="45720" numCol="1" anchorCtr="0" compatLnSpc="1">
            <a:prstTxWarp prst="textNoShape">
              <a:avLst/>
            </a:prstTxWarp>
            <a:normAutofit fontScale="90000"/>
          </a:bodyPr>
          <a:lstStyle/>
          <a:p>
            <a:r>
              <a:rPr lang="en-US" sz="4400" dirty="0" smtClean="0">
                <a:effectLst/>
                <a:latin typeface="Times New Roman" panose="02020603050405020304" pitchFamily="18" charset="0"/>
                <a:cs typeface="Times New Roman" panose="02020603050405020304" pitchFamily="18" charset="0"/>
              </a:rPr>
              <a:t>Why Performance Improvement?</a:t>
            </a:r>
          </a:p>
        </p:txBody>
      </p:sp>
      <p:sp>
        <p:nvSpPr>
          <p:cNvPr id="58371" name="Rectangle 3"/>
          <p:cNvSpPr>
            <a:spLocks noGrp="1" noChangeArrowheads="1"/>
          </p:cNvSpPr>
          <p:nvPr>
            <p:ph idx="1"/>
          </p:nvPr>
        </p:nvSpPr>
        <p:spPr>
          <a:xfrm>
            <a:off x="712343" y="2032925"/>
            <a:ext cx="6423914" cy="4191000"/>
          </a:xfrm>
        </p:spPr>
        <p:txBody>
          <a:bodyPr/>
          <a:lstStyle/>
          <a:p>
            <a:pPr>
              <a:lnSpc>
                <a:spcPct val="90000"/>
              </a:lnSpc>
              <a:spcBef>
                <a:spcPct val="0"/>
              </a:spcBef>
            </a:pPr>
            <a:r>
              <a:rPr lang="en-US" dirty="0" smtClean="0">
                <a:latin typeface="Calibri" panose="020F0502020204030204" pitchFamily="34" charset="0"/>
                <a:cs typeface="Times New Roman" pitchFamily="18" charset="0"/>
              </a:rPr>
              <a:t>The purpose of the Performance Improvement Program is to </a:t>
            </a:r>
            <a:r>
              <a:rPr lang="en-US" b="1" i="1" dirty="0" smtClean="0">
                <a:latin typeface="Calibri" panose="020F0502020204030204" pitchFamily="34" charset="0"/>
                <a:cs typeface="Times New Roman" pitchFamily="18" charset="0"/>
              </a:rPr>
              <a:t>do the right thing at the right time</a:t>
            </a:r>
            <a:r>
              <a:rPr lang="en-US" i="1" dirty="0" smtClean="0">
                <a:latin typeface="Calibri" panose="020F0502020204030204" pitchFamily="34" charset="0"/>
                <a:cs typeface="Times New Roman" pitchFamily="18" charset="0"/>
              </a:rPr>
              <a:t>,</a:t>
            </a:r>
            <a:r>
              <a:rPr lang="en-US" dirty="0" smtClean="0">
                <a:latin typeface="Calibri" panose="020F0502020204030204" pitchFamily="34" charset="0"/>
                <a:cs typeface="Times New Roman" pitchFamily="18" charset="0"/>
              </a:rPr>
              <a:t> and </a:t>
            </a:r>
            <a:r>
              <a:rPr lang="en-US" b="1" i="1" dirty="0" smtClean="0">
                <a:latin typeface="Calibri" panose="020F0502020204030204" pitchFamily="34" charset="0"/>
                <a:cs typeface="Times New Roman" pitchFamily="18" charset="0"/>
              </a:rPr>
              <a:t>for the right reasons</a:t>
            </a:r>
            <a:r>
              <a:rPr lang="en-US" i="1" dirty="0" smtClean="0">
                <a:latin typeface="Calibri" panose="020F0502020204030204" pitchFamily="34" charset="0"/>
                <a:cs typeface="Times New Roman" pitchFamily="18" charset="0"/>
              </a:rPr>
              <a:t>, </a:t>
            </a:r>
            <a:r>
              <a:rPr lang="en-US" b="1" i="1" dirty="0" smtClean="0">
                <a:latin typeface="Calibri" panose="020F0502020204030204" pitchFamily="34" charset="0"/>
                <a:cs typeface="Times New Roman" pitchFamily="18" charset="0"/>
              </a:rPr>
              <a:t>for our patients</a:t>
            </a:r>
            <a:r>
              <a:rPr lang="en-US" i="1" dirty="0" smtClean="0">
                <a:latin typeface="Calibri" panose="020F0502020204030204" pitchFamily="34" charset="0"/>
                <a:cs typeface="Times New Roman" pitchFamily="18" charset="0"/>
              </a:rPr>
              <a:t>. </a:t>
            </a:r>
          </a:p>
          <a:p>
            <a:pPr marL="0" indent="0">
              <a:lnSpc>
                <a:spcPct val="90000"/>
              </a:lnSpc>
              <a:spcBef>
                <a:spcPct val="0"/>
              </a:spcBef>
              <a:buNone/>
            </a:pPr>
            <a:endParaRPr lang="en-US" i="1" dirty="0" smtClean="0">
              <a:latin typeface="Calibri" panose="020F0502020204030204" pitchFamily="34" charset="0"/>
              <a:cs typeface="Times New Roman" pitchFamily="18" charset="0"/>
            </a:endParaRPr>
          </a:p>
          <a:p>
            <a:pPr>
              <a:lnSpc>
                <a:spcPct val="90000"/>
              </a:lnSpc>
              <a:spcBef>
                <a:spcPct val="0"/>
              </a:spcBef>
              <a:buFontTx/>
              <a:buNone/>
            </a:pPr>
            <a:endParaRPr lang="en-US" dirty="0" smtClean="0">
              <a:latin typeface="Calibri" panose="020F0502020204030204" pitchFamily="34" charset="0"/>
              <a:cs typeface="Times New Roman" pitchFamily="18" charset="0"/>
            </a:endParaRPr>
          </a:p>
          <a:p>
            <a:pPr>
              <a:lnSpc>
                <a:spcPct val="90000"/>
              </a:lnSpc>
              <a:spcBef>
                <a:spcPct val="0"/>
              </a:spcBef>
            </a:pPr>
            <a:r>
              <a:rPr lang="en-US" dirty="0" smtClean="0">
                <a:latin typeface="Calibri" panose="020F0502020204030204" pitchFamily="34" charset="0"/>
                <a:cs typeface="Times New Roman" pitchFamily="18" charset="0"/>
              </a:rPr>
              <a:t>The Interdisciplinary Performance Improvement Program supports hospital departments and staff in achieving standards of “Excellence” and Patient Safety</a:t>
            </a:r>
          </a:p>
          <a:p>
            <a:pPr>
              <a:lnSpc>
                <a:spcPct val="90000"/>
              </a:lnSpc>
              <a:buFontTx/>
              <a:buNone/>
            </a:pPr>
            <a:endParaRPr lang="en-US" dirty="0" smtClean="0">
              <a:cs typeface="Times New Roman" pitchFamily="18" charset="0"/>
            </a:endParaRPr>
          </a:p>
          <a:p>
            <a:pPr>
              <a:lnSpc>
                <a:spcPct val="90000"/>
              </a:lnSpc>
            </a:pPr>
            <a:endParaRPr lang="en-US" dirty="0" smtClean="0"/>
          </a:p>
        </p:txBody>
      </p:sp>
      <p:sp>
        <p:nvSpPr>
          <p:cNvPr id="4" name="Slide Number Placeholder 3"/>
          <p:cNvSpPr>
            <a:spLocks noGrp="1"/>
          </p:cNvSpPr>
          <p:nvPr>
            <p:ph type="sldNum" sz="quarter" idx="12"/>
          </p:nvPr>
        </p:nvSpPr>
        <p:spPr/>
        <p:txBody>
          <a:bodyPr/>
          <a:lstStyle/>
          <a:p>
            <a:pPr>
              <a:defRPr/>
            </a:pPr>
            <a:fld id="{5F3D1FD5-F706-4398-85A6-B71BCB3039F4}" type="slidenum">
              <a:rPr lang="en-US"/>
              <a:pPr>
                <a:defRPr/>
              </a:pPr>
              <a:t>56</a:t>
            </a:fld>
            <a:endParaRPr lang="en-US" dirty="0"/>
          </a:p>
        </p:txBody>
      </p:sp>
    </p:spTree>
    <p:custDataLst>
      <p:tags r:id="rId1"/>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4"/>
          <p:cNvSpPr>
            <a:spLocks noGrp="1" noChangeArrowheads="1"/>
          </p:cNvSpPr>
          <p:nvPr>
            <p:ph type="title"/>
          </p:nvPr>
        </p:nvSpPr>
        <p:spPr bwMode="auto">
          <a:xfrm>
            <a:off x="457200" y="274638"/>
            <a:ext cx="6858000" cy="1325562"/>
          </a:xfrm>
        </p:spPr>
        <p:txBody>
          <a:bodyPr vert="horz" wrap="square" lIns="91440" tIns="45720" rIns="91440" bIns="45720" numCol="1" anchorCtr="0" compatLnSpc="1">
            <a:prstTxWarp prst="textNoShape">
              <a:avLst/>
            </a:prstTxWarp>
            <a:normAutofit fontScale="90000"/>
          </a:bodyPr>
          <a:lstStyle/>
          <a:p>
            <a:pPr algn="ctr"/>
            <a:r>
              <a:rPr lang="en-US" sz="4400" b="1" dirty="0" smtClean="0">
                <a:effectLst/>
                <a:latin typeface="Times New Roman" panose="02020603050405020304" pitchFamily="18" charset="0"/>
                <a:cs typeface="Times New Roman" panose="02020603050405020304" pitchFamily="18" charset="0"/>
              </a:rPr>
              <a:t/>
            </a:r>
            <a:br>
              <a:rPr lang="en-US" sz="4400" b="1" dirty="0" smtClean="0">
                <a:effectLst/>
                <a:latin typeface="Times New Roman" panose="02020603050405020304" pitchFamily="18" charset="0"/>
                <a:cs typeface="Times New Roman" panose="02020603050405020304" pitchFamily="18" charset="0"/>
              </a:rPr>
            </a:br>
            <a:r>
              <a:rPr lang="en-US" sz="4400" b="1" dirty="0" smtClean="0">
                <a:effectLst/>
                <a:latin typeface="Times New Roman" panose="02020603050405020304" pitchFamily="18" charset="0"/>
                <a:cs typeface="Times New Roman" panose="02020603050405020304" pitchFamily="18" charset="0"/>
              </a:rPr>
              <a:t>Dimensions of Performance</a:t>
            </a:r>
          </a:p>
        </p:txBody>
      </p:sp>
      <p:sp>
        <p:nvSpPr>
          <p:cNvPr id="59395" name="Rectangle 5"/>
          <p:cNvSpPr>
            <a:spLocks noGrp="1" noChangeArrowheads="1"/>
          </p:cNvSpPr>
          <p:nvPr>
            <p:ph type="body" sz="half" idx="1"/>
          </p:nvPr>
        </p:nvSpPr>
        <p:spPr>
          <a:xfrm>
            <a:off x="457200" y="1981200"/>
            <a:ext cx="5334000" cy="4144963"/>
          </a:xfrm>
        </p:spPr>
        <p:txBody>
          <a:bodyPr/>
          <a:lstStyle/>
          <a:p>
            <a:pPr>
              <a:buFontTx/>
              <a:buNone/>
            </a:pPr>
            <a:r>
              <a:rPr lang="en-US" b="1" dirty="0" smtClean="0">
                <a:latin typeface="Calibri" panose="020F0502020204030204" pitchFamily="34" charset="0"/>
              </a:rPr>
              <a:t>Doing the Right Thing</a:t>
            </a:r>
          </a:p>
          <a:p>
            <a:pPr>
              <a:buFontTx/>
              <a:buNone/>
            </a:pPr>
            <a:endParaRPr lang="en-US" b="1" dirty="0" smtClean="0">
              <a:latin typeface="Calibri" panose="020F0502020204030204" pitchFamily="34" charset="0"/>
            </a:endParaRPr>
          </a:p>
          <a:p>
            <a:pPr lvl="1">
              <a:buFontTx/>
              <a:buChar char="•"/>
            </a:pPr>
            <a:r>
              <a:rPr lang="en-US" i="1" dirty="0" smtClean="0">
                <a:latin typeface="Calibri" panose="020F0502020204030204" pitchFamily="34" charset="0"/>
              </a:rPr>
              <a:t>Efficacy </a:t>
            </a:r>
            <a:r>
              <a:rPr lang="en-US" dirty="0" smtClean="0">
                <a:latin typeface="Calibri" panose="020F0502020204030204" pitchFamily="34" charset="0"/>
              </a:rPr>
              <a:t>– Are we producing the desired effect?</a:t>
            </a:r>
          </a:p>
          <a:p>
            <a:pPr lvl="1">
              <a:buFontTx/>
              <a:buChar char="•"/>
            </a:pPr>
            <a:endParaRPr lang="en-US" dirty="0" smtClean="0">
              <a:latin typeface="Calibri" panose="020F0502020204030204" pitchFamily="34" charset="0"/>
            </a:endParaRPr>
          </a:p>
          <a:p>
            <a:pPr lvl="1">
              <a:buFontTx/>
              <a:buChar char="•"/>
            </a:pPr>
            <a:r>
              <a:rPr lang="en-US" i="1" dirty="0" smtClean="0">
                <a:latin typeface="Calibri" panose="020F0502020204030204" pitchFamily="34" charset="0"/>
              </a:rPr>
              <a:t>Appropriateness</a:t>
            </a:r>
            <a:r>
              <a:rPr lang="en-US" dirty="0" smtClean="0">
                <a:latin typeface="Calibri" panose="020F0502020204030204" pitchFamily="34" charset="0"/>
              </a:rPr>
              <a:t> – Are we doing the proper thing?</a:t>
            </a:r>
          </a:p>
          <a:p>
            <a:endParaRPr lang="en-US" sz="2800" dirty="0" smtClean="0"/>
          </a:p>
        </p:txBody>
      </p:sp>
      <p:pic>
        <p:nvPicPr>
          <p:cNvPr id="6149" name="Picture 5" descr="BS02064_"/>
          <p:cNvPicPr>
            <a:picLocks noGrp="1" noChangeAspect="1" noChangeArrowheads="1"/>
          </p:cNvPicPr>
          <p:nvPr>
            <p:ph sz="half" idx="2"/>
          </p:nvPr>
        </p:nvPicPr>
        <p:blipFill>
          <a:blip r:embed="rId3" cstate="print">
            <a:lum contrast="6000"/>
          </a:blip>
          <a:stretch>
            <a:fillRect/>
          </a:stretch>
        </p:blipFill>
        <p:spPr>
          <a:xfrm>
            <a:off x="5807049" y="3006846"/>
            <a:ext cx="1720901" cy="1712671"/>
          </a:xfrm>
        </p:spPr>
      </p:pic>
      <p:sp>
        <p:nvSpPr>
          <p:cNvPr id="7" name="Slide Number Placeholder 6"/>
          <p:cNvSpPr>
            <a:spLocks noGrp="1"/>
          </p:cNvSpPr>
          <p:nvPr>
            <p:ph type="sldNum" sz="quarter" idx="12"/>
          </p:nvPr>
        </p:nvSpPr>
        <p:spPr/>
        <p:txBody>
          <a:bodyPr/>
          <a:lstStyle/>
          <a:p>
            <a:pPr>
              <a:defRPr/>
            </a:pPr>
            <a:fld id="{5C21D53A-101C-4234-919E-D986EB230DE5}" type="slidenum">
              <a:rPr lang="en-US" smtClean="0"/>
              <a:pPr>
                <a:defRPr/>
              </a:pPr>
              <a:t>57</a:t>
            </a:fld>
            <a:endParaRPr lang="en-US" dirty="0"/>
          </a:p>
        </p:txBody>
      </p:sp>
      <p:sp>
        <p:nvSpPr>
          <p:cNvPr id="59398" name="Rectangle 7"/>
          <p:cNvSpPr>
            <a:spLocks noChangeArrowheads="1"/>
          </p:cNvSpPr>
          <p:nvPr/>
        </p:nvSpPr>
        <p:spPr bwMode="auto">
          <a:xfrm>
            <a:off x="4648200" y="1600200"/>
            <a:ext cx="4038600" cy="4525963"/>
          </a:xfrm>
          <a:prstGeom prst="rect">
            <a:avLst/>
          </a:prstGeom>
          <a:noFill/>
          <a:ln w="9525">
            <a:noFill/>
            <a:miter lim="800000"/>
            <a:headEnd/>
            <a:tailEnd/>
          </a:ln>
        </p:spPr>
        <p:txBody>
          <a:bodyPr/>
          <a:lstStyle/>
          <a:p>
            <a:pPr marL="342900" indent="-342900">
              <a:spcBef>
                <a:spcPct val="20000"/>
              </a:spcBef>
              <a:buFontTx/>
              <a:buChar char="•"/>
            </a:pPr>
            <a:endParaRPr lang="en-US" sz="280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1000"/>
                                  </p:stCondLst>
                                  <p:childTnLst>
                                    <p:set>
                                      <p:cBhvr>
                                        <p:cTn id="6" dur="1" fill="hold">
                                          <p:stCondLst>
                                            <p:cond delay="0"/>
                                          </p:stCondLst>
                                        </p:cTn>
                                        <p:tgtEl>
                                          <p:spTgt spid="6149"/>
                                        </p:tgtEl>
                                        <p:attrNameLst>
                                          <p:attrName>style.visibility</p:attrName>
                                        </p:attrNameLst>
                                      </p:cBhvr>
                                      <p:to>
                                        <p:strVal val="visible"/>
                                      </p:to>
                                    </p:set>
                                    <p:anim calcmode="lin" valueType="num">
                                      <p:cBhvr additive="base">
                                        <p:cTn id="7" dur="500" fill="hold"/>
                                        <p:tgtEl>
                                          <p:spTgt spid="6149"/>
                                        </p:tgtEl>
                                        <p:attrNameLst>
                                          <p:attrName>ppt_x</p:attrName>
                                        </p:attrNameLst>
                                      </p:cBhvr>
                                      <p:tavLst>
                                        <p:tav tm="0">
                                          <p:val>
                                            <p:strVal val="#ppt_x"/>
                                          </p:val>
                                        </p:tav>
                                        <p:tav tm="100000">
                                          <p:val>
                                            <p:strVal val="#ppt_x"/>
                                          </p:val>
                                        </p:tav>
                                      </p:tavLst>
                                    </p:anim>
                                    <p:anim calcmode="lin" valueType="num">
                                      <p:cBhvr additive="base">
                                        <p:cTn id="8" dur="500" fill="hold"/>
                                        <p:tgtEl>
                                          <p:spTgt spid="61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4"/>
          <p:cNvSpPr>
            <a:spLocks noGrp="1" noChangeArrowheads="1"/>
          </p:cNvSpPr>
          <p:nvPr>
            <p:ph type="title"/>
          </p:nvPr>
        </p:nvSpPr>
        <p:spPr bwMode="auto">
          <a:xfrm>
            <a:off x="381000" y="274638"/>
            <a:ext cx="6934200" cy="1143000"/>
          </a:xfrm>
        </p:spPr>
        <p:txBody>
          <a:bodyPr vert="horz" wrap="square" lIns="91440" tIns="45720" rIns="91440" bIns="45720" numCol="1" anchorCtr="0" compatLnSpc="1">
            <a:prstTxWarp prst="textNoShape">
              <a:avLst/>
            </a:prstTxWarp>
          </a:bodyPr>
          <a:lstStyle/>
          <a:p>
            <a:r>
              <a:rPr lang="en-US" sz="4400" b="1" dirty="0" smtClean="0">
                <a:effectLst/>
                <a:latin typeface="Times New Roman" panose="02020603050405020304" pitchFamily="18" charset="0"/>
                <a:cs typeface="Times New Roman" panose="02020603050405020304" pitchFamily="18" charset="0"/>
              </a:rPr>
              <a:t>Dimensions of Performance</a:t>
            </a:r>
          </a:p>
        </p:txBody>
      </p:sp>
      <p:sp>
        <p:nvSpPr>
          <p:cNvPr id="60419" name="Rectangle 5"/>
          <p:cNvSpPr>
            <a:spLocks noGrp="1" noChangeArrowheads="1"/>
          </p:cNvSpPr>
          <p:nvPr>
            <p:ph type="body" sz="half" idx="1"/>
          </p:nvPr>
        </p:nvSpPr>
        <p:spPr>
          <a:xfrm>
            <a:off x="304800" y="1447800"/>
            <a:ext cx="5257800" cy="4678363"/>
          </a:xfrm>
        </p:spPr>
        <p:txBody>
          <a:bodyPr/>
          <a:lstStyle/>
          <a:p>
            <a:pPr>
              <a:lnSpc>
                <a:spcPct val="80000"/>
              </a:lnSpc>
              <a:buFontTx/>
              <a:buNone/>
            </a:pPr>
            <a:r>
              <a:rPr lang="en-US" sz="3600" b="1" dirty="0" smtClean="0">
                <a:latin typeface="Calibri" panose="020F0502020204030204" pitchFamily="34" charset="0"/>
              </a:rPr>
              <a:t>Doing the Right Thing</a:t>
            </a:r>
            <a:r>
              <a:rPr lang="en-US" sz="3600" dirty="0" smtClean="0">
                <a:latin typeface="Calibri" panose="020F0502020204030204" pitchFamily="34" charset="0"/>
              </a:rPr>
              <a:t> </a:t>
            </a:r>
            <a:r>
              <a:rPr lang="en-US" sz="3600" b="1" dirty="0" smtClean="0">
                <a:latin typeface="Calibri" panose="020F0502020204030204" pitchFamily="34" charset="0"/>
              </a:rPr>
              <a:t>Well</a:t>
            </a:r>
          </a:p>
          <a:p>
            <a:pPr>
              <a:lnSpc>
                <a:spcPct val="80000"/>
              </a:lnSpc>
              <a:buFontTx/>
              <a:buNone/>
            </a:pPr>
            <a:r>
              <a:rPr lang="en-US" sz="2800" b="1" dirty="0" smtClean="0">
                <a:latin typeface="Calibri" panose="020F0502020204030204" pitchFamily="34" charset="0"/>
              </a:rPr>
              <a:t>	</a:t>
            </a:r>
          </a:p>
          <a:p>
            <a:pPr>
              <a:lnSpc>
                <a:spcPct val="80000"/>
              </a:lnSpc>
              <a:buFontTx/>
              <a:buNone/>
            </a:pPr>
            <a:r>
              <a:rPr lang="en-US" sz="2800" b="1" dirty="0" smtClean="0">
                <a:latin typeface="Calibri" panose="020F0502020204030204" pitchFamily="34" charset="0"/>
              </a:rPr>
              <a:t>Are we doing the right things </a:t>
            </a:r>
          </a:p>
          <a:p>
            <a:pPr lvl="2">
              <a:lnSpc>
                <a:spcPct val="80000"/>
              </a:lnSpc>
              <a:buFont typeface="Wingdings" pitchFamily="2" charset="2"/>
              <a:buChar char="v"/>
            </a:pPr>
            <a:r>
              <a:rPr lang="en-US" sz="2800" dirty="0" smtClean="0">
                <a:latin typeface="Calibri" panose="020F0502020204030204" pitchFamily="34" charset="0"/>
              </a:rPr>
              <a:t>Timely</a:t>
            </a:r>
          </a:p>
          <a:p>
            <a:pPr lvl="2">
              <a:lnSpc>
                <a:spcPct val="80000"/>
              </a:lnSpc>
              <a:buFont typeface="Wingdings" pitchFamily="2" charset="2"/>
              <a:buChar char="v"/>
            </a:pPr>
            <a:r>
              <a:rPr lang="en-US" sz="2800" dirty="0" smtClean="0">
                <a:latin typeface="Calibri" panose="020F0502020204030204" pitchFamily="34" charset="0"/>
              </a:rPr>
              <a:t>Effectively</a:t>
            </a:r>
          </a:p>
          <a:p>
            <a:pPr lvl="2">
              <a:lnSpc>
                <a:spcPct val="80000"/>
              </a:lnSpc>
              <a:buFont typeface="Wingdings" pitchFamily="2" charset="2"/>
              <a:buChar char="v"/>
            </a:pPr>
            <a:r>
              <a:rPr lang="en-US" sz="2800" dirty="0" smtClean="0">
                <a:latin typeface="Calibri" panose="020F0502020204030204" pitchFamily="34" charset="0"/>
              </a:rPr>
              <a:t>Safely</a:t>
            </a:r>
          </a:p>
          <a:p>
            <a:pPr lvl="2">
              <a:lnSpc>
                <a:spcPct val="80000"/>
              </a:lnSpc>
              <a:buFont typeface="Wingdings" pitchFamily="2" charset="2"/>
              <a:buChar char="v"/>
            </a:pPr>
            <a:r>
              <a:rPr lang="en-US" sz="2800" dirty="0" smtClean="0">
                <a:latin typeface="Calibri" panose="020F0502020204030204" pitchFamily="34" charset="0"/>
              </a:rPr>
              <a:t>Efficiently</a:t>
            </a:r>
          </a:p>
          <a:p>
            <a:pPr lvl="2">
              <a:lnSpc>
                <a:spcPct val="80000"/>
              </a:lnSpc>
              <a:buFont typeface="Wingdings" pitchFamily="2" charset="2"/>
              <a:buChar char="v"/>
            </a:pPr>
            <a:r>
              <a:rPr lang="en-US" sz="2800" dirty="0" smtClean="0">
                <a:latin typeface="Calibri" panose="020F0502020204030204" pitchFamily="34" charset="0"/>
              </a:rPr>
              <a:t>With Respect and Caring</a:t>
            </a:r>
          </a:p>
          <a:p>
            <a:pPr>
              <a:lnSpc>
                <a:spcPct val="80000"/>
              </a:lnSpc>
            </a:pPr>
            <a:endParaRPr lang="en-US" sz="2400" dirty="0" smtClean="0"/>
          </a:p>
        </p:txBody>
      </p:sp>
      <p:pic>
        <p:nvPicPr>
          <p:cNvPr id="60423" name="irc_mi" descr="http://eppicinc.files.wordpress.com/2012/08/grm-go-light.png?w=593&amp;h=986"/>
          <p:cNvPicPr>
            <a:picLocks noGrp="1"/>
          </p:cNvPicPr>
          <p:nvPr>
            <p:ph sz="half" idx="2"/>
          </p:nvPr>
        </p:nvPicPr>
        <p:blipFill>
          <a:blip r:embed="rId3" cstate="print"/>
          <a:stretch>
            <a:fillRect/>
          </a:stretch>
        </p:blipFill>
        <p:spPr>
          <a:xfrm>
            <a:off x="5867400" y="1533525"/>
            <a:ext cx="2722004" cy="4525963"/>
          </a:xfrm>
        </p:spPr>
      </p:pic>
      <p:sp>
        <p:nvSpPr>
          <p:cNvPr id="7" name="Slide Number Placeholder 6"/>
          <p:cNvSpPr>
            <a:spLocks noGrp="1"/>
          </p:cNvSpPr>
          <p:nvPr>
            <p:ph type="sldNum" sz="quarter" idx="12"/>
          </p:nvPr>
        </p:nvSpPr>
        <p:spPr/>
        <p:txBody>
          <a:bodyPr/>
          <a:lstStyle/>
          <a:p>
            <a:pPr>
              <a:defRPr/>
            </a:pPr>
            <a:fld id="{5974B8BE-655E-4C44-BFDF-1AEEA4020F01}" type="slidenum">
              <a:rPr lang="en-US" smtClean="0"/>
              <a:pPr>
                <a:defRPr/>
              </a:pPr>
              <a:t>58</a:t>
            </a:fld>
            <a:endParaRPr lang="en-US" dirty="0"/>
          </a:p>
        </p:txBody>
      </p:sp>
      <p:sp>
        <p:nvSpPr>
          <p:cNvPr id="60421" name="Rectangle 7"/>
          <p:cNvSpPr>
            <a:spLocks noChangeArrowheads="1"/>
          </p:cNvSpPr>
          <p:nvPr/>
        </p:nvSpPr>
        <p:spPr bwMode="auto">
          <a:xfrm>
            <a:off x="4648200" y="1447800"/>
            <a:ext cx="4114800" cy="4602163"/>
          </a:xfrm>
          <a:prstGeom prst="rect">
            <a:avLst/>
          </a:prstGeom>
          <a:noFill/>
          <a:ln w="9525">
            <a:noFill/>
            <a:miter lim="800000"/>
            <a:headEnd/>
            <a:tailEnd/>
          </a:ln>
        </p:spPr>
        <p:txBody>
          <a:bodyPr/>
          <a:lstStyle/>
          <a:p>
            <a:pPr marL="342900" indent="-342900">
              <a:lnSpc>
                <a:spcPct val="80000"/>
              </a:lnSpc>
              <a:spcBef>
                <a:spcPct val="20000"/>
              </a:spcBef>
              <a:buFontTx/>
              <a:buChar char="•"/>
            </a:pPr>
            <a:endParaRPr lang="en-US" sz="2400"/>
          </a:p>
        </p:txBody>
      </p:sp>
      <p:sp>
        <p:nvSpPr>
          <p:cNvPr id="60422" name="Rectangle 8"/>
          <p:cNvSpPr>
            <a:spLocks noChangeArrowheads="1"/>
          </p:cNvSpPr>
          <p:nvPr/>
        </p:nvSpPr>
        <p:spPr bwMode="auto">
          <a:xfrm>
            <a:off x="5029200" y="2255838"/>
            <a:ext cx="4114800" cy="4602162"/>
          </a:xfrm>
          <a:prstGeom prst="rect">
            <a:avLst/>
          </a:prstGeom>
          <a:noFill/>
          <a:ln w="9525">
            <a:noFill/>
            <a:miter lim="800000"/>
            <a:headEnd/>
            <a:tailEnd/>
          </a:ln>
        </p:spPr>
        <p:txBody>
          <a:bodyPr/>
          <a:lstStyle/>
          <a:p>
            <a:pPr marL="342900" indent="-342900">
              <a:lnSpc>
                <a:spcPct val="80000"/>
              </a:lnSpc>
              <a:spcBef>
                <a:spcPct val="20000"/>
              </a:spcBef>
              <a:buFontTx/>
              <a:buChar char="•"/>
            </a:pPr>
            <a:endParaRPr lang="en-US" sz="2400"/>
          </a:p>
        </p:txBody>
      </p:sp>
    </p:spTree>
    <p:custDataLst>
      <p:tags r:id="rId1"/>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5"/>
          <p:cNvSpPr>
            <a:spLocks noGrp="1"/>
          </p:cNvSpPr>
          <p:nvPr>
            <p:ph type="title"/>
          </p:nvPr>
        </p:nvSpPr>
        <p:spPr bwMode="auto">
          <a:xfrm>
            <a:off x="228600" y="0"/>
            <a:ext cx="8153400" cy="1417638"/>
          </a:xfrm>
        </p:spPr>
        <p:txBody>
          <a:bodyPr vert="horz" wrap="square" lIns="91440" tIns="45720" rIns="91440" bIns="45720" numCol="1" anchorCtr="0" compatLnSpc="1">
            <a:prstTxWarp prst="textNoShape">
              <a:avLst/>
            </a:prstTxWarp>
            <a:normAutofit fontScale="90000"/>
          </a:bodyPr>
          <a:lstStyle/>
          <a:p>
            <a:r>
              <a:rPr lang="en-US" sz="4800" b="1" dirty="0" smtClean="0">
                <a:effectLst/>
                <a:latin typeface="Times New Roman" panose="02020603050405020304" pitchFamily="18" charset="0"/>
                <a:cs typeface="Times New Roman" panose="02020603050405020304" pitchFamily="18" charset="0"/>
              </a:rPr>
              <a:t>Rapid Response Team</a:t>
            </a:r>
            <a:br>
              <a:rPr lang="en-US" sz="4800" b="1" dirty="0" smtClean="0">
                <a:effectLst/>
                <a:latin typeface="Times New Roman" panose="02020603050405020304" pitchFamily="18" charset="0"/>
                <a:cs typeface="Times New Roman" panose="02020603050405020304" pitchFamily="18" charset="0"/>
              </a:rPr>
            </a:br>
            <a:r>
              <a:rPr lang="en-US" sz="4800" b="1" dirty="0" smtClean="0">
                <a:effectLst/>
                <a:latin typeface="Times New Roman" panose="02020603050405020304" pitchFamily="18" charset="0"/>
                <a:cs typeface="Times New Roman" panose="02020603050405020304" pitchFamily="18" charset="0"/>
              </a:rPr>
              <a:t>RRT</a:t>
            </a:r>
          </a:p>
        </p:txBody>
      </p:sp>
      <p:sp>
        <p:nvSpPr>
          <p:cNvPr id="61443" name="Content Placeholder 6"/>
          <p:cNvSpPr>
            <a:spLocks noGrp="1"/>
          </p:cNvSpPr>
          <p:nvPr>
            <p:ph idx="1"/>
          </p:nvPr>
        </p:nvSpPr>
        <p:spPr>
          <a:xfrm>
            <a:off x="228600" y="1447800"/>
            <a:ext cx="8153400" cy="5029200"/>
          </a:xfrm>
        </p:spPr>
        <p:txBody>
          <a:bodyPr>
            <a:normAutofit/>
          </a:bodyPr>
          <a:lstStyle/>
          <a:p>
            <a:r>
              <a:rPr lang="en-US" sz="2200" dirty="0" smtClean="0">
                <a:latin typeface="Calibri" panose="020F0502020204030204" pitchFamily="34" charset="0"/>
              </a:rPr>
              <a:t>RRT is an Institute for Healthcare Improvement Initiative – 100K Lives Campaign – now Save 5 Million Lives Campaign.</a:t>
            </a:r>
          </a:p>
          <a:p>
            <a:r>
              <a:rPr lang="en-US" sz="2200" dirty="0" smtClean="0">
                <a:latin typeface="Calibri" panose="020F0502020204030204" pitchFamily="34" charset="0"/>
              </a:rPr>
              <a:t>RRT was part of the 2009 Joint Commissions National Patient Safety Goals. </a:t>
            </a:r>
          </a:p>
          <a:p>
            <a:r>
              <a:rPr lang="en-US" sz="2200" dirty="0" smtClean="0">
                <a:latin typeface="Calibri" panose="020F0502020204030204" pitchFamily="34" charset="0"/>
              </a:rPr>
              <a:t>By calling a hospital’s Rapid Response Team when a patient first begins to show signs or symptoms of deteriorating health, patients are able to benefit from the expertise of health care colleagues before the situation gets worse. The goal is to respond to a “spark” before it becomes a “forest fire.”</a:t>
            </a:r>
          </a:p>
          <a:p>
            <a:r>
              <a:rPr lang="en-US" sz="2200" dirty="0" smtClean="0">
                <a:latin typeface="Calibri" panose="020F0502020204030204" pitchFamily="34" charset="0"/>
              </a:rPr>
              <a:t>RRTs have shown to reduce transfers to ICU, decrease ICU and hospital length of stays. They are associated with a decrease in cardiac arrests outside of ICU and a decrease in mortality rates in the hospitalized patient.</a:t>
            </a:r>
          </a:p>
        </p:txBody>
      </p:sp>
      <p:sp>
        <p:nvSpPr>
          <p:cNvPr id="5" name="Slide Number Placeholder 4"/>
          <p:cNvSpPr>
            <a:spLocks noGrp="1"/>
          </p:cNvSpPr>
          <p:nvPr>
            <p:ph type="sldNum" sz="quarter" idx="12"/>
          </p:nvPr>
        </p:nvSpPr>
        <p:spPr/>
        <p:txBody>
          <a:bodyPr/>
          <a:lstStyle/>
          <a:p>
            <a:pPr>
              <a:defRPr/>
            </a:pPr>
            <a:fld id="{58C1FEFD-BDB1-41DD-AE77-912021E2BD07}" type="slidenum">
              <a:rPr lang="en-US"/>
              <a:pPr>
                <a:defRPr/>
              </a:pPr>
              <a:t>59</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6477000" cy="1143000"/>
          </a:xfrm>
        </p:spPr>
        <p:txBody>
          <a:bodyPr/>
          <a:lstStyle/>
          <a:p>
            <a:pPr algn="ctr" fontAlgn="auto">
              <a:spcAft>
                <a:spcPts val="0"/>
              </a:spcAft>
              <a:defRPr/>
            </a:pPr>
            <a:r>
              <a:rPr lang="en-US" sz="4400" b="1" dirty="0" smtClean="0">
                <a:solidFill>
                  <a:schemeClr val="tx2">
                    <a:satMod val="130000"/>
                  </a:schemeClr>
                </a:solidFill>
                <a:effectLst/>
                <a:latin typeface="Times New Roman" panose="02020603050405020304" pitchFamily="18" charset="0"/>
                <a:cs typeface="Times New Roman" panose="02020603050405020304" pitchFamily="18" charset="0"/>
              </a:rPr>
              <a:t>Service Excellence </a:t>
            </a:r>
            <a:r>
              <a:rPr lang="en-US" sz="2800" dirty="0" smtClean="0">
                <a:solidFill>
                  <a:schemeClr val="tx2">
                    <a:satMod val="130000"/>
                  </a:schemeClr>
                </a:solidFill>
                <a:latin typeface="Times New Roman" panose="02020603050405020304" pitchFamily="18" charset="0"/>
                <a:cs typeface="Times New Roman" panose="02020603050405020304" pitchFamily="18" charset="0"/>
              </a:rPr>
              <a:t>(continued)</a:t>
            </a:r>
            <a:endParaRPr lang="en-US" sz="2800" dirty="0">
              <a:solidFill>
                <a:schemeClr val="tx2">
                  <a:satMod val="13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1447800"/>
            <a:ext cx="7010400" cy="4800600"/>
          </a:xfrm>
        </p:spPr>
        <p:txBody>
          <a:bodyPr>
            <a:normAutofit fontScale="92500" lnSpcReduction="10000"/>
          </a:bodyPr>
          <a:lstStyle/>
          <a:p>
            <a:pPr marL="365760" indent="-283464" fontAlgn="auto">
              <a:spcAft>
                <a:spcPts val="0"/>
              </a:spcAft>
              <a:buFont typeface="Wingdings 2"/>
              <a:buNone/>
              <a:defRPr/>
            </a:pPr>
            <a:r>
              <a:rPr lang="en-US" sz="2600" dirty="0" smtClean="0">
                <a:latin typeface="Calibri" panose="020F0502020204030204" pitchFamily="34" charset="0"/>
              </a:rPr>
              <a:t>One technique for service breakdowns which a result from misunderstandings, poor service skills, faulty policies or inefficient systems is the recovery model identified as  </a:t>
            </a:r>
            <a:r>
              <a:rPr lang="en-US" sz="2600" b="1" dirty="0" smtClean="0">
                <a:latin typeface="Calibri" panose="020F0502020204030204" pitchFamily="34" charset="0"/>
              </a:rPr>
              <a:t> L-A-S-T.</a:t>
            </a:r>
          </a:p>
          <a:p>
            <a:pPr marL="365760" indent="-283464" fontAlgn="auto">
              <a:spcAft>
                <a:spcPts val="0"/>
              </a:spcAft>
              <a:buFont typeface="Wingdings 2"/>
              <a:buNone/>
              <a:defRPr/>
            </a:pPr>
            <a:endParaRPr lang="en-US" sz="2200" b="1" dirty="0" smtClean="0">
              <a:latin typeface="Calibri" panose="020F0502020204030204" pitchFamily="34" charset="0"/>
            </a:endParaRPr>
          </a:p>
          <a:p>
            <a:pPr fontAlgn="auto">
              <a:spcAft>
                <a:spcPts val="0"/>
              </a:spcAft>
              <a:buFont typeface="Wingdings" pitchFamily="2" charset="2"/>
              <a:buChar char="Ø"/>
              <a:defRPr/>
            </a:pPr>
            <a:r>
              <a:rPr lang="en-US" sz="2400" b="1" i="1" dirty="0" smtClean="0">
                <a:latin typeface="Calibri" panose="020F0502020204030204" pitchFamily="34" charset="0"/>
              </a:rPr>
              <a:t>Listen </a:t>
            </a:r>
            <a:r>
              <a:rPr lang="en-US" sz="2400" dirty="0" smtClean="0">
                <a:latin typeface="Calibri" panose="020F0502020204030204" pitchFamily="34" charset="0"/>
              </a:rPr>
              <a:t>to the explanation of the individual’s perception of the breakdown</a:t>
            </a:r>
          </a:p>
          <a:p>
            <a:pPr marL="365760" indent="-283464" fontAlgn="auto">
              <a:spcAft>
                <a:spcPts val="0"/>
              </a:spcAft>
              <a:buFont typeface="Wingdings" pitchFamily="2" charset="2"/>
              <a:buChar char="Ø"/>
              <a:defRPr/>
            </a:pPr>
            <a:r>
              <a:rPr lang="en-US" sz="2400" b="1" i="1" dirty="0" smtClean="0">
                <a:latin typeface="Calibri" panose="020F0502020204030204" pitchFamily="34" charset="0"/>
              </a:rPr>
              <a:t>Apologize </a:t>
            </a:r>
            <a:r>
              <a:rPr lang="en-US" sz="2400" dirty="0" smtClean="0">
                <a:latin typeface="Calibri" panose="020F0502020204030204" pitchFamily="34" charset="0"/>
              </a:rPr>
              <a:t>on behalf of the organization</a:t>
            </a:r>
          </a:p>
          <a:p>
            <a:pPr marL="365760" indent="-283464" fontAlgn="auto">
              <a:spcAft>
                <a:spcPts val="0"/>
              </a:spcAft>
              <a:buFont typeface="Wingdings" pitchFamily="2" charset="2"/>
              <a:buChar char="Ø"/>
              <a:defRPr/>
            </a:pPr>
            <a:r>
              <a:rPr lang="en-US" sz="2400" b="1" i="1" dirty="0" smtClean="0">
                <a:latin typeface="Calibri" panose="020F0502020204030204" pitchFamily="34" charset="0"/>
              </a:rPr>
              <a:t>Satisfy – </a:t>
            </a:r>
            <a:r>
              <a:rPr lang="en-US" sz="2400" dirty="0" smtClean="0">
                <a:latin typeface="Calibri" panose="020F0502020204030204" pitchFamily="34" charset="0"/>
              </a:rPr>
              <a:t>offer a solution. If not possible, explain your next steps in routing to the appropriate individual</a:t>
            </a:r>
          </a:p>
          <a:p>
            <a:pPr marL="365760" indent="-283464" fontAlgn="auto">
              <a:spcAft>
                <a:spcPts val="0"/>
              </a:spcAft>
              <a:buFont typeface="Wingdings" pitchFamily="2" charset="2"/>
              <a:buChar char="Ø"/>
              <a:defRPr/>
            </a:pPr>
            <a:r>
              <a:rPr lang="en-US" sz="2400" b="1" i="1" dirty="0" smtClean="0">
                <a:latin typeface="Calibri" panose="020F0502020204030204" pitchFamily="34" charset="0"/>
              </a:rPr>
              <a:t>Thank </a:t>
            </a:r>
            <a:r>
              <a:rPr lang="en-US" sz="2400" dirty="0" smtClean="0">
                <a:latin typeface="Calibri" panose="020F0502020204030204" pitchFamily="34" charset="0"/>
              </a:rPr>
              <a:t>the individual. Every service breakdown is an</a:t>
            </a:r>
          </a:p>
          <a:p>
            <a:pPr marL="365760" indent="-283464" fontAlgn="auto">
              <a:spcAft>
                <a:spcPts val="0"/>
              </a:spcAft>
              <a:buFont typeface="Wingdings 2"/>
              <a:buNone/>
              <a:defRPr/>
            </a:pPr>
            <a:r>
              <a:rPr lang="en-US" sz="2400" dirty="0" smtClean="0">
                <a:latin typeface="Calibri" panose="020F0502020204030204" pitchFamily="34" charset="0"/>
              </a:rPr>
              <a:t>    opportunity to make things right!</a:t>
            </a:r>
            <a:endParaRPr lang="en-US" sz="24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0700C8C9-F6B4-4FB7-8023-1D6377435553}" type="slidenum">
              <a:rPr lang="en-US"/>
              <a:pPr>
                <a:defRPr/>
              </a:pPr>
              <a:t>6</a:t>
            </a:fld>
            <a:endParaRPr lang="en-US" dirty="0"/>
          </a:p>
        </p:txBody>
      </p:sp>
    </p:spTree>
    <p:custDataLst>
      <p:tags r:id="rId1"/>
    </p:custData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bwMode="auto">
          <a:xfrm>
            <a:off x="304801" y="0"/>
            <a:ext cx="6705600" cy="1143000"/>
          </a:xfrm>
        </p:spPr>
        <p:txBody>
          <a:bodyPr vert="horz" wrap="square" lIns="91440" tIns="45720" rIns="91440" bIns="45720" numCol="1" anchorCtr="0" compatLnSpc="1">
            <a:prstTxWarp prst="textNoShape">
              <a:avLst/>
            </a:prstTxWarp>
            <a:normAutofit/>
          </a:bodyPr>
          <a:lstStyle/>
          <a:p>
            <a:r>
              <a:rPr lang="en-US" sz="4400" b="1" dirty="0" smtClean="0">
                <a:effectLst/>
                <a:latin typeface="Times New Roman" panose="02020603050405020304" pitchFamily="18" charset="0"/>
                <a:cs typeface="Times New Roman" panose="02020603050405020304" pitchFamily="18" charset="0"/>
              </a:rPr>
              <a:t>Activating RRT</a:t>
            </a:r>
          </a:p>
        </p:txBody>
      </p:sp>
      <p:sp>
        <p:nvSpPr>
          <p:cNvPr id="62467" name="Content Placeholder 2"/>
          <p:cNvSpPr>
            <a:spLocks noGrp="1"/>
          </p:cNvSpPr>
          <p:nvPr>
            <p:ph idx="1"/>
          </p:nvPr>
        </p:nvSpPr>
        <p:spPr>
          <a:xfrm>
            <a:off x="228600" y="1219200"/>
            <a:ext cx="7620000" cy="5181600"/>
          </a:xfrm>
        </p:spPr>
        <p:txBody>
          <a:bodyPr>
            <a:normAutofit fontScale="92500" lnSpcReduction="10000"/>
          </a:bodyPr>
          <a:lstStyle/>
          <a:p>
            <a:pPr>
              <a:buFont typeface="Wingdings 2" pitchFamily="18" charset="2"/>
              <a:buNone/>
            </a:pPr>
            <a:r>
              <a:rPr lang="en-US" sz="2000" dirty="0" smtClean="0">
                <a:latin typeface="Calibri" panose="020F0502020204030204" pitchFamily="34" charset="0"/>
              </a:rPr>
              <a:t>The RRT is designed to intervene when a patient’s condition starts to deteriorate </a:t>
            </a:r>
            <a:r>
              <a:rPr lang="en-US" sz="2000" b="1" dirty="0" smtClean="0">
                <a:latin typeface="Calibri" panose="020F0502020204030204" pitchFamily="34" charset="0"/>
              </a:rPr>
              <a:t>BEFORE the onset of a cardiac arrest.</a:t>
            </a:r>
          </a:p>
          <a:p>
            <a:pPr>
              <a:buFont typeface="Wingdings 2" pitchFamily="18" charset="2"/>
              <a:buNone/>
            </a:pPr>
            <a:r>
              <a:rPr lang="en-US" sz="2000" i="1" dirty="0" smtClean="0">
                <a:latin typeface="Calibri" panose="020F0502020204030204" pitchFamily="34" charset="0"/>
              </a:rPr>
              <a:t>Criteria for Activation of the RRT</a:t>
            </a:r>
            <a:r>
              <a:rPr lang="en-US" sz="2000" dirty="0" smtClean="0">
                <a:latin typeface="Calibri" panose="020F0502020204030204" pitchFamily="34" charset="0"/>
              </a:rPr>
              <a:t>: </a:t>
            </a:r>
            <a:r>
              <a:rPr lang="en-US" sz="1800" dirty="0" smtClean="0">
                <a:latin typeface="Calibri" panose="020F0502020204030204" pitchFamily="34" charset="0"/>
              </a:rPr>
              <a:t>(examples include, but are not limited to)</a:t>
            </a:r>
          </a:p>
          <a:p>
            <a:pPr>
              <a:buFont typeface="Wingdings" pitchFamily="2" charset="2"/>
              <a:buChar char="ü"/>
            </a:pPr>
            <a:r>
              <a:rPr lang="en-US" sz="2000" dirty="0" smtClean="0">
                <a:latin typeface="Calibri" panose="020F0502020204030204" pitchFamily="34" charset="0"/>
              </a:rPr>
              <a:t>Heart rate &lt;40–45 per minute or &gt;130–140 per minute.</a:t>
            </a:r>
          </a:p>
          <a:p>
            <a:pPr>
              <a:buFont typeface="Wingdings" pitchFamily="2" charset="2"/>
              <a:buChar char="ü"/>
            </a:pPr>
            <a:r>
              <a:rPr lang="en-US" sz="2000" dirty="0" smtClean="0">
                <a:latin typeface="Calibri" panose="020F0502020204030204" pitchFamily="34" charset="0"/>
              </a:rPr>
              <a:t>Systolic Blood Pressure &lt; 90mmHg.</a:t>
            </a:r>
          </a:p>
          <a:p>
            <a:pPr>
              <a:buFont typeface="Wingdings" pitchFamily="2" charset="2"/>
              <a:buChar char="ü"/>
            </a:pPr>
            <a:r>
              <a:rPr lang="en-US" sz="2000" dirty="0" smtClean="0">
                <a:latin typeface="Calibri" panose="020F0502020204030204" pitchFamily="34" charset="0"/>
              </a:rPr>
              <a:t>Respiratory Rate &lt;8–10 per minute or &gt;28–35 per minute</a:t>
            </a:r>
          </a:p>
          <a:p>
            <a:pPr>
              <a:buFont typeface="Wingdings" pitchFamily="2" charset="2"/>
              <a:buChar char="ü"/>
            </a:pPr>
            <a:r>
              <a:rPr lang="en-US" sz="2000" dirty="0" smtClean="0">
                <a:latin typeface="Calibri" panose="020F0502020204030204" pitchFamily="34" charset="0"/>
              </a:rPr>
              <a:t>Oxygen saturation &lt;90% (despite the use of Fi02 50% or greater).</a:t>
            </a:r>
          </a:p>
          <a:p>
            <a:pPr>
              <a:buFont typeface="Wingdings" pitchFamily="2" charset="2"/>
              <a:buChar char="ü"/>
            </a:pPr>
            <a:r>
              <a:rPr lang="en-US" sz="2000" dirty="0" smtClean="0">
                <a:latin typeface="Calibri" panose="020F0502020204030204" pitchFamily="34" charset="0"/>
              </a:rPr>
              <a:t>Change in mental status, level of consciousness or agitation, intolerable pain (new onset or worsening of condition).</a:t>
            </a:r>
          </a:p>
          <a:p>
            <a:pPr>
              <a:buFont typeface="Wingdings" pitchFamily="2" charset="2"/>
              <a:buChar char="ü"/>
            </a:pPr>
            <a:r>
              <a:rPr lang="en-US" sz="2000" dirty="0" smtClean="0">
                <a:latin typeface="Calibri" panose="020F0502020204030204" pitchFamily="34" charset="0"/>
              </a:rPr>
              <a:t>Urinary Output &lt;50ml over 4 hours.</a:t>
            </a:r>
          </a:p>
          <a:p>
            <a:pPr>
              <a:buFont typeface="Wingdings" pitchFamily="2" charset="2"/>
              <a:buChar char="ü"/>
            </a:pPr>
            <a:r>
              <a:rPr lang="en-US" sz="2000" dirty="0" smtClean="0">
                <a:latin typeface="Calibri" panose="020F0502020204030204" pitchFamily="34" charset="0"/>
              </a:rPr>
              <a:t>Hypothermia &lt;95 F (except in PACU).</a:t>
            </a:r>
          </a:p>
          <a:p>
            <a:pPr>
              <a:buFont typeface="Wingdings" pitchFamily="2" charset="2"/>
              <a:buChar char="ü"/>
            </a:pPr>
            <a:r>
              <a:rPr lang="en-US" sz="2000" i="1" dirty="0" smtClean="0">
                <a:latin typeface="Calibri" panose="020F0502020204030204" pitchFamily="34" charset="0"/>
              </a:rPr>
              <a:t>Any underlying concern </a:t>
            </a:r>
            <a:r>
              <a:rPr lang="en-US" sz="2000" dirty="0" smtClean="0">
                <a:latin typeface="Calibri" panose="020F0502020204030204" pitchFamily="34" charset="0"/>
              </a:rPr>
              <a:t>about the patient even if the above criteria are not met.</a:t>
            </a:r>
          </a:p>
          <a:p>
            <a:pPr>
              <a:buFont typeface="Wingdings 2" pitchFamily="18" charset="2"/>
              <a:buNone/>
            </a:pPr>
            <a:r>
              <a:rPr lang="en-US" sz="2000" b="1" dirty="0" smtClean="0">
                <a:latin typeface="Calibri" panose="020F0502020204030204" pitchFamily="34" charset="0"/>
              </a:rPr>
              <a:t>All team members including patient &amp; family can activate RRT</a:t>
            </a:r>
          </a:p>
        </p:txBody>
      </p:sp>
      <p:sp>
        <p:nvSpPr>
          <p:cNvPr id="4" name="Slide Number Placeholder 3"/>
          <p:cNvSpPr>
            <a:spLocks noGrp="1"/>
          </p:cNvSpPr>
          <p:nvPr>
            <p:ph type="sldNum" sz="quarter" idx="12"/>
          </p:nvPr>
        </p:nvSpPr>
        <p:spPr/>
        <p:txBody>
          <a:bodyPr/>
          <a:lstStyle/>
          <a:p>
            <a:pPr>
              <a:defRPr/>
            </a:pPr>
            <a:fld id="{58AE2FFF-947F-43C7-B567-7CAD87F9193B}" type="slidenum">
              <a:rPr lang="en-US"/>
              <a:pPr>
                <a:defRPr/>
              </a:pPr>
              <a:t>60</a:t>
            </a:fld>
            <a:endParaRPr lang="en-US" dirty="0"/>
          </a:p>
        </p:txBody>
      </p:sp>
    </p:spTree>
    <p:custDataLst>
      <p:tags r:id="rId1"/>
    </p:custData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457201" y="609600"/>
            <a:ext cx="6500112" cy="908712"/>
          </a:xfrm>
        </p:spPr>
        <p:txBody>
          <a:bodyPr vert="horz" wrap="square" lIns="91440" tIns="45720" rIns="91440" bIns="45720" numCol="1" anchorCtr="0" compatLnSpc="1">
            <a:prstTxWarp prst="textNoShape">
              <a:avLst/>
            </a:prstTxWarp>
          </a:bodyPr>
          <a:lstStyle/>
          <a:p>
            <a:pPr algn="ctr"/>
            <a:r>
              <a:rPr lang="en-US" sz="4800" b="1" dirty="0" smtClean="0">
                <a:effectLst/>
                <a:latin typeface="Times New Roman" panose="02020603050405020304" pitchFamily="18" charset="0"/>
                <a:cs typeface="Times New Roman" panose="02020603050405020304" pitchFamily="18" charset="0"/>
              </a:rPr>
              <a:t>Patient Safety Facts</a:t>
            </a:r>
          </a:p>
        </p:txBody>
      </p:sp>
      <p:sp>
        <p:nvSpPr>
          <p:cNvPr id="63491" name="Rectangle 3"/>
          <p:cNvSpPr>
            <a:spLocks noGrp="1" noChangeArrowheads="1"/>
          </p:cNvSpPr>
          <p:nvPr>
            <p:ph idx="1"/>
          </p:nvPr>
        </p:nvSpPr>
        <p:spPr>
          <a:xfrm>
            <a:off x="685800" y="1905000"/>
            <a:ext cx="6271513" cy="2971800"/>
          </a:xfrm>
        </p:spPr>
        <p:txBody>
          <a:bodyPr/>
          <a:lstStyle/>
          <a:p>
            <a:r>
              <a:rPr lang="en-US" sz="2000" i="1" dirty="0" smtClean="0">
                <a:latin typeface="Calibri" panose="020F0502020204030204" pitchFamily="34" charset="0"/>
              </a:rPr>
              <a:t>Institute of Medicine reported that 44,000 to 98,000 people die in the US hospitals each year as a result of medical errors</a:t>
            </a:r>
          </a:p>
          <a:p>
            <a:pPr marL="82550" indent="0">
              <a:buNone/>
            </a:pPr>
            <a:endParaRPr lang="en-US" sz="2000" i="1" dirty="0" smtClean="0">
              <a:latin typeface="Calibri" panose="020F0502020204030204" pitchFamily="34" charset="0"/>
            </a:endParaRPr>
          </a:p>
          <a:p>
            <a:r>
              <a:rPr lang="en-US" sz="2000" dirty="0" smtClean="0">
                <a:latin typeface="Calibri" panose="020F0502020204030204" pitchFamily="34" charset="0"/>
              </a:rPr>
              <a:t>The good news is that most medical errors are preventable</a:t>
            </a:r>
          </a:p>
          <a:p>
            <a:endParaRPr lang="en-US" i="1" dirty="0" smtClean="0"/>
          </a:p>
          <a:p>
            <a:pPr marL="0" indent="0">
              <a:buNone/>
            </a:pPr>
            <a:endParaRPr lang="en-US" dirty="0" smtClean="0"/>
          </a:p>
        </p:txBody>
      </p:sp>
      <p:sp>
        <p:nvSpPr>
          <p:cNvPr id="4" name="Slide Number Placeholder 3"/>
          <p:cNvSpPr>
            <a:spLocks noGrp="1"/>
          </p:cNvSpPr>
          <p:nvPr>
            <p:ph type="sldNum" sz="quarter" idx="12"/>
          </p:nvPr>
        </p:nvSpPr>
        <p:spPr/>
        <p:txBody>
          <a:bodyPr/>
          <a:lstStyle/>
          <a:p>
            <a:pPr>
              <a:defRPr/>
            </a:pPr>
            <a:fld id="{3F29FB4E-0838-46D2-87E2-A25001FCED2C}" type="slidenum">
              <a:rPr lang="en-US"/>
              <a:pPr>
                <a:defRPr/>
              </a:pPr>
              <a:t>61</a:t>
            </a:fld>
            <a:endParaRPr lang="en-US" dirty="0"/>
          </a:p>
        </p:txBody>
      </p:sp>
    </p:spTree>
    <p:custDataLst>
      <p:tags r:id="rId1"/>
    </p:custData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81001" y="609600"/>
            <a:ext cx="6576312" cy="908712"/>
          </a:xfrm>
        </p:spPr>
        <p:txBody>
          <a:bodyPr>
            <a:normAutofit fontScale="90000"/>
          </a:bodyPr>
          <a:lstStyle/>
          <a:p>
            <a:pPr algn="ctr" fontAlgn="auto">
              <a:spcAft>
                <a:spcPts val="0"/>
              </a:spcAft>
              <a:defRPr/>
            </a:pPr>
            <a:r>
              <a:rPr lang="en-US" sz="5400" b="1" dirty="0" smtClean="0">
                <a:solidFill>
                  <a:schemeClr val="tx2">
                    <a:satMod val="130000"/>
                  </a:schemeClr>
                </a:solidFill>
                <a:latin typeface="Times New Roman" panose="02020603050405020304" pitchFamily="18" charset="0"/>
                <a:cs typeface="Times New Roman" panose="02020603050405020304" pitchFamily="18" charset="0"/>
              </a:rPr>
              <a:t>Medical Error</a:t>
            </a:r>
          </a:p>
        </p:txBody>
      </p:sp>
      <p:sp>
        <p:nvSpPr>
          <p:cNvPr id="64515" name="Rectangle 3"/>
          <p:cNvSpPr>
            <a:spLocks noGrp="1" noChangeArrowheads="1"/>
          </p:cNvSpPr>
          <p:nvPr>
            <p:ph idx="1"/>
          </p:nvPr>
        </p:nvSpPr>
        <p:spPr>
          <a:xfrm>
            <a:off x="457200" y="1676400"/>
            <a:ext cx="7086600" cy="4572000"/>
          </a:xfrm>
        </p:spPr>
        <p:txBody>
          <a:bodyPr>
            <a:normAutofit/>
          </a:bodyPr>
          <a:lstStyle/>
          <a:p>
            <a:r>
              <a:rPr lang="en-US" sz="2000" i="1" dirty="0" smtClean="0">
                <a:latin typeface="Calibri" panose="020F0502020204030204" pitchFamily="34" charset="0"/>
              </a:rPr>
              <a:t>Medical Errors happen when something that was planned as part of medical care doesn’t work out, or when the wrong plan was used in the first place</a:t>
            </a:r>
          </a:p>
          <a:p>
            <a:pPr>
              <a:buFont typeface="Wingdings 2" pitchFamily="18" charset="2"/>
              <a:buNone/>
            </a:pPr>
            <a:endParaRPr lang="en-US" sz="2000" i="1" dirty="0" smtClean="0">
              <a:latin typeface="Calibri" panose="020F0502020204030204" pitchFamily="34" charset="0"/>
            </a:endParaRPr>
          </a:p>
          <a:p>
            <a:r>
              <a:rPr lang="en-US" sz="2000" i="1" dirty="0" smtClean="0">
                <a:latin typeface="Calibri" panose="020F0502020204030204" pitchFamily="34" charset="0"/>
              </a:rPr>
              <a:t>They can happen during even the most routine tasks</a:t>
            </a:r>
          </a:p>
          <a:p>
            <a:pPr>
              <a:buFont typeface="Wingdings 2" pitchFamily="18" charset="2"/>
              <a:buNone/>
            </a:pPr>
            <a:endParaRPr lang="en-US" sz="2000" i="1" dirty="0" smtClean="0">
              <a:latin typeface="Calibri" panose="020F0502020204030204" pitchFamily="34" charset="0"/>
            </a:endParaRPr>
          </a:p>
          <a:p>
            <a:r>
              <a:rPr lang="en-US" sz="2000" i="1" dirty="0" smtClean="0">
                <a:latin typeface="Calibri" panose="020F0502020204030204" pitchFamily="34" charset="0"/>
              </a:rPr>
              <a:t>Most errors result from problems created by today’s complex healthcare system; but errors also happen when we don’t communicate well</a:t>
            </a:r>
          </a:p>
          <a:p>
            <a:pPr marL="0" indent="0">
              <a:buNone/>
            </a:pPr>
            <a:endParaRPr lang="en-US" sz="2800" dirty="0" smtClean="0"/>
          </a:p>
        </p:txBody>
      </p:sp>
      <p:sp>
        <p:nvSpPr>
          <p:cNvPr id="4" name="Slide Number Placeholder 3"/>
          <p:cNvSpPr>
            <a:spLocks noGrp="1"/>
          </p:cNvSpPr>
          <p:nvPr>
            <p:ph type="sldNum" sz="quarter" idx="12"/>
          </p:nvPr>
        </p:nvSpPr>
        <p:spPr/>
        <p:txBody>
          <a:bodyPr/>
          <a:lstStyle/>
          <a:p>
            <a:pPr>
              <a:defRPr/>
            </a:pPr>
            <a:fld id="{C8CFF5EB-333A-44C2-ACF4-8218792A6ECD}" type="slidenum">
              <a:rPr lang="en-US"/>
              <a:pPr>
                <a:defRPr/>
              </a:pPr>
              <a:t>62</a:t>
            </a:fld>
            <a:endParaRPr lang="en-US" dirty="0"/>
          </a:p>
        </p:txBody>
      </p:sp>
    </p:spTree>
    <p:custDataLst>
      <p:tags r:id="rId1"/>
    </p:custData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bwMode="auto">
          <a:xfrm>
            <a:off x="1219200" y="609601"/>
            <a:ext cx="5943600" cy="914399"/>
          </a:xfrm>
        </p:spPr>
        <p:txBody>
          <a:bodyPr vert="horz" wrap="square" lIns="91440" tIns="45720" rIns="91440" bIns="45720" numCol="1" anchorCtr="0" compatLnSpc="1">
            <a:prstTxWarp prst="textNoShape">
              <a:avLst/>
            </a:prstTxWarp>
            <a:normAutofit fontScale="90000"/>
          </a:bodyPr>
          <a:lstStyle/>
          <a:p>
            <a:pPr algn="ctr"/>
            <a:r>
              <a:rPr lang="en-US" sz="5400" b="1" dirty="0" smtClean="0">
                <a:effectLst/>
              </a:rPr>
              <a:t> </a:t>
            </a:r>
            <a:br>
              <a:rPr lang="en-US" sz="5400" b="1" dirty="0" smtClean="0">
                <a:effectLst/>
              </a:rPr>
            </a:br>
            <a:r>
              <a:rPr lang="en-US" sz="4900" b="1" dirty="0" smtClean="0">
                <a:effectLst/>
                <a:latin typeface="Times New Roman" panose="02020603050405020304" pitchFamily="18" charset="0"/>
                <a:cs typeface="Times New Roman" panose="02020603050405020304" pitchFamily="18" charset="0"/>
              </a:rPr>
              <a:t>The Patient Safety: “ACE”</a:t>
            </a:r>
          </a:p>
        </p:txBody>
      </p:sp>
      <p:sp>
        <p:nvSpPr>
          <p:cNvPr id="43011" name="Rectangle 3"/>
          <p:cNvSpPr>
            <a:spLocks noGrp="1" noChangeArrowheads="1"/>
          </p:cNvSpPr>
          <p:nvPr>
            <p:ph type="subTitle" idx="1"/>
          </p:nvPr>
        </p:nvSpPr>
        <p:spPr>
          <a:xfrm>
            <a:off x="1600200" y="2590800"/>
            <a:ext cx="4419600" cy="3048000"/>
          </a:xfrm>
        </p:spPr>
        <p:txBody>
          <a:bodyPr>
            <a:normAutofit fontScale="92500" lnSpcReduction="10000"/>
          </a:bodyPr>
          <a:lstStyle/>
          <a:p>
            <a:pPr algn="ctr" fontAlgn="auto">
              <a:spcAft>
                <a:spcPts val="0"/>
              </a:spcAft>
              <a:buFont typeface="Wingdings 2"/>
              <a:buNone/>
              <a:defRPr/>
            </a:pPr>
            <a:r>
              <a:rPr lang="en-US" sz="3600" b="1" i="1" dirty="0" smtClean="0">
                <a:latin typeface="Calibri" panose="020F0502020204030204" pitchFamily="34" charset="0"/>
              </a:rPr>
              <a:t>A – Advocate</a:t>
            </a:r>
          </a:p>
          <a:p>
            <a:pPr algn="ctr" fontAlgn="auto">
              <a:spcAft>
                <a:spcPts val="0"/>
              </a:spcAft>
              <a:buFont typeface="Wingdings 2"/>
              <a:buNone/>
              <a:defRPr/>
            </a:pPr>
            <a:endParaRPr lang="en-US" sz="3600" b="1" i="1" dirty="0" smtClean="0">
              <a:latin typeface="Calibri" panose="020F0502020204030204" pitchFamily="34" charset="0"/>
            </a:endParaRPr>
          </a:p>
          <a:p>
            <a:pPr algn="ctr" fontAlgn="auto">
              <a:spcAft>
                <a:spcPts val="0"/>
              </a:spcAft>
              <a:buFont typeface="Wingdings 2"/>
              <a:buNone/>
              <a:defRPr/>
            </a:pPr>
            <a:r>
              <a:rPr lang="en-US" sz="3600" b="1" i="1" dirty="0" smtClean="0">
                <a:latin typeface="Calibri" panose="020F0502020204030204" pitchFamily="34" charset="0"/>
              </a:rPr>
              <a:t>C – Caregiver</a:t>
            </a:r>
          </a:p>
          <a:p>
            <a:pPr algn="ctr" fontAlgn="auto">
              <a:spcAft>
                <a:spcPts val="0"/>
              </a:spcAft>
              <a:buFont typeface="Wingdings 2"/>
              <a:buNone/>
              <a:defRPr/>
            </a:pPr>
            <a:endParaRPr lang="en-US" sz="3600" b="1" i="1" dirty="0" smtClean="0">
              <a:latin typeface="Calibri" panose="020F0502020204030204" pitchFamily="34" charset="0"/>
            </a:endParaRPr>
          </a:p>
          <a:p>
            <a:pPr algn="ctr" fontAlgn="auto">
              <a:spcAft>
                <a:spcPts val="0"/>
              </a:spcAft>
              <a:buFont typeface="Wingdings 2"/>
              <a:buNone/>
              <a:defRPr/>
            </a:pPr>
            <a:r>
              <a:rPr lang="en-US" sz="3600" b="1" i="1" dirty="0" smtClean="0">
                <a:latin typeface="Calibri" panose="020F0502020204030204" pitchFamily="34" charset="0"/>
              </a:rPr>
              <a:t>E - Educator</a:t>
            </a:r>
          </a:p>
          <a:p>
            <a:pPr fontAlgn="auto">
              <a:spcAft>
                <a:spcPts val="0"/>
              </a:spcAft>
              <a:buFont typeface="Wingdings 2"/>
              <a:buNone/>
              <a:defRPr/>
            </a:pPr>
            <a:endParaRPr lang="en-US" dirty="0" smtClean="0"/>
          </a:p>
          <a:p>
            <a:pPr lvl="4" fontAlgn="auto">
              <a:spcAft>
                <a:spcPts val="0"/>
              </a:spcAft>
              <a:buClr>
                <a:schemeClr val="accent4"/>
              </a:buClr>
              <a:buFont typeface="Wingdings 2"/>
              <a:buNone/>
              <a:defRPr/>
            </a:pPr>
            <a:endParaRPr lang="en-US" dirty="0" smtClean="0"/>
          </a:p>
        </p:txBody>
      </p:sp>
      <p:sp>
        <p:nvSpPr>
          <p:cNvPr id="4" name="Slide Number Placeholder 3"/>
          <p:cNvSpPr>
            <a:spLocks noGrp="1"/>
          </p:cNvSpPr>
          <p:nvPr>
            <p:ph type="sldNum" sz="quarter" idx="12"/>
          </p:nvPr>
        </p:nvSpPr>
        <p:spPr/>
        <p:txBody>
          <a:bodyPr/>
          <a:lstStyle/>
          <a:p>
            <a:pPr>
              <a:defRPr/>
            </a:pPr>
            <a:fld id="{6A2DFAB0-E076-43CD-BD7F-3297D0E224E5}" type="slidenum">
              <a:rPr lang="en-US"/>
              <a:pPr>
                <a:defRPr/>
              </a:pPr>
              <a:t>63</a:t>
            </a:fld>
            <a:endParaRPr lang="en-US" dirty="0"/>
          </a:p>
        </p:txBody>
      </p:sp>
    </p:spTree>
    <p:custDataLst>
      <p:tags r:id="rId1"/>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bwMode="auto">
          <a:xfrm>
            <a:off x="609599" y="457200"/>
            <a:ext cx="6347713" cy="1295400"/>
          </a:xfrm>
        </p:spPr>
        <p:txBody>
          <a:bodyPr vert="horz" wrap="square" lIns="91440" tIns="45720" rIns="91440" bIns="45720" numCol="1" anchorCtr="0" compatLnSpc="1">
            <a:prstTxWarp prst="textNoShape">
              <a:avLst/>
            </a:prstTxWarp>
            <a:normAutofit fontScale="90000"/>
          </a:bodyPr>
          <a:lstStyle/>
          <a:p>
            <a:pPr algn="ctr"/>
            <a:r>
              <a:rPr lang="en-US" sz="4000" b="1" dirty="0" smtClean="0">
                <a:effectLst/>
                <a:latin typeface="Times New Roman" panose="02020603050405020304" pitchFamily="18" charset="0"/>
                <a:cs typeface="Times New Roman" panose="02020603050405020304" pitchFamily="18" charset="0"/>
              </a:rPr>
              <a:t>Nurses are the Patient Safety “ACE”</a:t>
            </a:r>
          </a:p>
        </p:txBody>
      </p:sp>
      <p:sp>
        <p:nvSpPr>
          <p:cNvPr id="66563" name="Rectangle 3"/>
          <p:cNvSpPr>
            <a:spLocks noGrp="1" noChangeArrowheads="1"/>
          </p:cNvSpPr>
          <p:nvPr>
            <p:ph idx="1"/>
          </p:nvPr>
        </p:nvSpPr>
        <p:spPr>
          <a:xfrm>
            <a:off x="609599" y="1981200"/>
            <a:ext cx="6705601" cy="4267200"/>
          </a:xfrm>
        </p:spPr>
        <p:txBody>
          <a:bodyPr/>
          <a:lstStyle/>
          <a:p>
            <a:pPr>
              <a:buFontTx/>
              <a:buNone/>
            </a:pPr>
            <a:r>
              <a:rPr lang="en-US" sz="3600" b="1" u="sng" dirty="0" smtClean="0">
                <a:latin typeface="Calibri" panose="020F0502020204030204" pitchFamily="34" charset="0"/>
              </a:rPr>
              <a:t>Advocate:</a:t>
            </a:r>
          </a:p>
          <a:p>
            <a:pPr>
              <a:buFontTx/>
              <a:buNone/>
            </a:pPr>
            <a:endParaRPr lang="en-US" sz="3600" b="1" u="sng" dirty="0" smtClean="0">
              <a:latin typeface="Calibri" panose="020F0502020204030204" pitchFamily="34" charset="0"/>
            </a:endParaRPr>
          </a:p>
          <a:p>
            <a:r>
              <a:rPr lang="en-US" dirty="0" smtClean="0">
                <a:latin typeface="Calibri" panose="020F0502020204030204" pitchFamily="34" charset="0"/>
              </a:rPr>
              <a:t>Assure that our policies and procedures are executed as intended</a:t>
            </a:r>
          </a:p>
          <a:p>
            <a:r>
              <a:rPr lang="en-US" dirty="0" smtClean="0">
                <a:latin typeface="Calibri" panose="020F0502020204030204" pitchFamily="34" charset="0"/>
              </a:rPr>
              <a:t>Report unsafe practices</a:t>
            </a:r>
          </a:p>
          <a:p>
            <a:r>
              <a:rPr lang="en-US" dirty="0" smtClean="0">
                <a:latin typeface="Calibri" panose="020F0502020204030204" pitchFamily="34" charset="0"/>
              </a:rPr>
              <a:t>Speak Up for our patients</a:t>
            </a:r>
          </a:p>
          <a:p>
            <a:r>
              <a:rPr lang="en-US" dirty="0" smtClean="0">
                <a:latin typeface="Calibri" panose="020F0502020204030204" pitchFamily="34" charset="0"/>
              </a:rPr>
              <a:t>Coordinate Care</a:t>
            </a:r>
          </a:p>
          <a:p>
            <a:r>
              <a:rPr lang="en-US" dirty="0" smtClean="0">
                <a:latin typeface="Calibri" panose="020F0502020204030204" pitchFamily="34" charset="0"/>
              </a:rPr>
              <a:t>Communicators</a:t>
            </a:r>
          </a:p>
          <a:p>
            <a:endParaRPr lang="en-US" dirty="0" smtClean="0"/>
          </a:p>
        </p:txBody>
      </p:sp>
      <p:sp>
        <p:nvSpPr>
          <p:cNvPr id="4" name="Slide Number Placeholder 3"/>
          <p:cNvSpPr>
            <a:spLocks noGrp="1"/>
          </p:cNvSpPr>
          <p:nvPr>
            <p:ph type="sldNum" sz="quarter" idx="12"/>
          </p:nvPr>
        </p:nvSpPr>
        <p:spPr/>
        <p:txBody>
          <a:bodyPr/>
          <a:lstStyle/>
          <a:p>
            <a:pPr>
              <a:defRPr/>
            </a:pPr>
            <a:fld id="{FF5F7084-2144-418E-9A2B-8101D84C8B26}" type="slidenum">
              <a:rPr lang="en-US"/>
              <a:pPr>
                <a:defRPr/>
              </a:pPr>
              <a:t>64</a:t>
            </a:fld>
            <a:endParaRPr lang="en-US" dirty="0"/>
          </a:p>
        </p:txBody>
      </p:sp>
    </p:spTree>
    <p:custDataLst>
      <p:tags r:id="rId1"/>
    </p:custData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normAutofit/>
          </a:bodyPr>
          <a:lstStyle/>
          <a:p>
            <a:pPr algn="ctr" fontAlgn="auto">
              <a:spcAft>
                <a:spcPts val="0"/>
              </a:spcAft>
              <a:defRPr/>
            </a:pPr>
            <a:r>
              <a:rPr lang="en-US" sz="3600" b="1" dirty="0" smtClean="0">
                <a:solidFill>
                  <a:schemeClr val="tx2">
                    <a:satMod val="130000"/>
                  </a:schemeClr>
                </a:solidFill>
                <a:effectLst/>
                <a:latin typeface="Times New Roman" panose="02020603050405020304" pitchFamily="18" charset="0"/>
                <a:cs typeface="Times New Roman" panose="02020603050405020304" pitchFamily="18" charset="0"/>
              </a:rPr>
              <a:t>Nurses are the Patient Safety “ACE”</a:t>
            </a:r>
          </a:p>
        </p:txBody>
      </p:sp>
      <p:sp>
        <p:nvSpPr>
          <p:cNvPr id="67587" name="Rectangle 3"/>
          <p:cNvSpPr>
            <a:spLocks noGrp="1" noChangeArrowheads="1"/>
          </p:cNvSpPr>
          <p:nvPr>
            <p:ph idx="1"/>
          </p:nvPr>
        </p:nvSpPr>
        <p:spPr>
          <a:xfrm>
            <a:off x="381000" y="1981200"/>
            <a:ext cx="7010400" cy="4267200"/>
          </a:xfrm>
        </p:spPr>
        <p:txBody>
          <a:bodyPr/>
          <a:lstStyle/>
          <a:p>
            <a:pPr>
              <a:buFontTx/>
              <a:buNone/>
            </a:pPr>
            <a:r>
              <a:rPr lang="en-US" b="1" u="sng" dirty="0" smtClean="0">
                <a:latin typeface="Calibri" panose="020F0502020204030204" pitchFamily="34" charset="0"/>
              </a:rPr>
              <a:t>Care Giver</a:t>
            </a:r>
            <a:endParaRPr lang="en-US" sz="4000" u="sng" dirty="0" smtClean="0">
              <a:latin typeface="Calibri" panose="020F0502020204030204" pitchFamily="34" charset="0"/>
            </a:endParaRPr>
          </a:p>
          <a:p>
            <a:r>
              <a:rPr lang="en-US" sz="2800" dirty="0" smtClean="0">
                <a:latin typeface="Calibri" panose="020F0502020204030204" pitchFamily="34" charset="0"/>
              </a:rPr>
              <a:t>Practice within our scope of practice</a:t>
            </a:r>
          </a:p>
          <a:p>
            <a:r>
              <a:rPr lang="en-US" sz="2800" dirty="0" smtClean="0">
                <a:latin typeface="Calibri" panose="020F0502020204030204" pitchFamily="34" charset="0"/>
              </a:rPr>
              <a:t>Assess and communicate effectively</a:t>
            </a:r>
          </a:p>
          <a:p>
            <a:r>
              <a:rPr lang="en-US" sz="2800" dirty="0" smtClean="0">
                <a:latin typeface="Calibri" panose="020F0502020204030204" pitchFamily="34" charset="0"/>
              </a:rPr>
              <a:t>Create effective plans of care</a:t>
            </a:r>
          </a:p>
          <a:p>
            <a:r>
              <a:rPr lang="en-US" sz="2800" dirty="0" smtClean="0">
                <a:latin typeface="Calibri" panose="020F0502020204030204" pitchFamily="34" charset="0"/>
              </a:rPr>
              <a:t>Execute our plans of care</a:t>
            </a:r>
          </a:p>
          <a:p>
            <a:r>
              <a:rPr lang="en-US" sz="2800" dirty="0" smtClean="0">
                <a:latin typeface="Calibri" panose="020F0502020204030204" pitchFamily="34" charset="0"/>
              </a:rPr>
              <a:t>Create safe environments</a:t>
            </a:r>
          </a:p>
          <a:p>
            <a:endParaRPr lang="en-US" dirty="0" smtClean="0"/>
          </a:p>
        </p:txBody>
      </p:sp>
      <p:sp>
        <p:nvSpPr>
          <p:cNvPr id="4" name="Slide Number Placeholder 3"/>
          <p:cNvSpPr>
            <a:spLocks noGrp="1"/>
          </p:cNvSpPr>
          <p:nvPr>
            <p:ph type="sldNum" sz="quarter" idx="12"/>
          </p:nvPr>
        </p:nvSpPr>
        <p:spPr/>
        <p:txBody>
          <a:bodyPr/>
          <a:lstStyle/>
          <a:p>
            <a:pPr>
              <a:defRPr/>
            </a:pPr>
            <a:fld id="{6B016C06-B2FE-44BB-B3C0-4CBBE7CFD70B}" type="slidenum">
              <a:rPr lang="en-US"/>
              <a:pPr>
                <a:defRPr/>
              </a:pPr>
              <a:t>65</a:t>
            </a:fld>
            <a:endParaRPr lang="en-US" dirty="0"/>
          </a:p>
        </p:txBody>
      </p:sp>
    </p:spTree>
    <p:custDataLst>
      <p:tags r:id="rId1"/>
    </p:custData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bwMode="auto">
          <a:xfrm>
            <a:off x="609599" y="304800"/>
            <a:ext cx="6347713" cy="1213512"/>
          </a:xfrm>
        </p:spPr>
        <p:txBody>
          <a:bodyPr vert="horz" wrap="square" lIns="91440" tIns="45720" rIns="91440" bIns="45720" numCol="1" anchorCtr="0" compatLnSpc="1">
            <a:prstTxWarp prst="textNoShape">
              <a:avLst/>
            </a:prstTxWarp>
            <a:normAutofit fontScale="90000"/>
          </a:bodyPr>
          <a:lstStyle/>
          <a:p>
            <a:pPr algn="ctr"/>
            <a:r>
              <a:rPr lang="en-US" sz="3900" b="1" dirty="0" smtClean="0">
                <a:effectLst/>
                <a:latin typeface="Times New Roman" panose="02020603050405020304" pitchFamily="18" charset="0"/>
                <a:cs typeface="Times New Roman" panose="02020603050405020304" pitchFamily="18" charset="0"/>
              </a:rPr>
              <a:t>Nurses are the Patient</a:t>
            </a:r>
            <a:br>
              <a:rPr lang="en-US" sz="3900" b="1" dirty="0" smtClean="0">
                <a:effectLst/>
                <a:latin typeface="Times New Roman" panose="02020603050405020304" pitchFamily="18" charset="0"/>
                <a:cs typeface="Times New Roman" panose="02020603050405020304" pitchFamily="18" charset="0"/>
              </a:rPr>
            </a:br>
            <a:r>
              <a:rPr lang="en-US" sz="3900" b="1" dirty="0" smtClean="0">
                <a:effectLst/>
                <a:latin typeface="Times New Roman" panose="02020603050405020304" pitchFamily="18" charset="0"/>
                <a:cs typeface="Times New Roman" panose="02020603050405020304" pitchFamily="18" charset="0"/>
              </a:rPr>
              <a:t>Safety “ACE”</a:t>
            </a:r>
          </a:p>
        </p:txBody>
      </p:sp>
      <p:sp>
        <p:nvSpPr>
          <p:cNvPr id="46083" name="Rectangle 3"/>
          <p:cNvSpPr>
            <a:spLocks noGrp="1" noChangeArrowheads="1"/>
          </p:cNvSpPr>
          <p:nvPr>
            <p:ph idx="1"/>
          </p:nvPr>
        </p:nvSpPr>
        <p:spPr>
          <a:xfrm>
            <a:off x="304800" y="1676400"/>
            <a:ext cx="6934200" cy="4572000"/>
          </a:xfrm>
        </p:spPr>
        <p:txBody>
          <a:bodyPr>
            <a:normAutofit lnSpcReduction="10000"/>
          </a:bodyPr>
          <a:lstStyle/>
          <a:p>
            <a:pPr marL="365760" indent="-283464" fontAlgn="auto">
              <a:lnSpc>
                <a:spcPct val="90000"/>
              </a:lnSpc>
              <a:spcAft>
                <a:spcPts val="0"/>
              </a:spcAft>
              <a:buFontTx/>
              <a:buNone/>
              <a:defRPr/>
            </a:pPr>
            <a:r>
              <a:rPr lang="en-US" sz="3000" b="1" u="sng" dirty="0" smtClean="0">
                <a:latin typeface="Calibri" panose="020F0502020204030204" pitchFamily="34" charset="0"/>
              </a:rPr>
              <a:t>Educator:</a:t>
            </a:r>
          </a:p>
          <a:p>
            <a:pPr marL="539496" indent="-457200" fontAlgn="auto">
              <a:lnSpc>
                <a:spcPct val="90000"/>
              </a:lnSpc>
              <a:spcAft>
                <a:spcPts val="0"/>
              </a:spcAft>
              <a:defRPr/>
            </a:pPr>
            <a:r>
              <a:rPr lang="en-US" sz="3000" dirty="0" smtClean="0">
                <a:latin typeface="Calibri" panose="020F0502020204030204" pitchFamily="34" charset="0"/>
              </a:rPr>
              <a:t>Teach patients &amp; families to</a:t>
            </a:r>
          </a:p>
          <a:p>
            <a:pPr marL="365760" indent="-283464" fontAlgn="auto">
              <a:lnSpc>
                <a:spcPct val="90000"/>
              </a:lnSpc>
              <a:spcAft>
                <a:spcPts val="0"/>
              </a:spcAft>
              <a:buFont typeface="Wingdings 2"/>
              <a:buNone/>
              <a:defRPr/>
            </a:pPr>
            <a:r>
              <a:rPr lang="en-US" sz="3000" dirty="0" smtClean="0">
                <a:latin typeface="Calibri" panose="020F0502020204030204" pitchFamily="34" charset="0"/>
              </a:rPr>
              <a:t>      participate in their care</a:t>
            </a:r>
          </a:p>
          <a:p>
            <a:pPr marL="539496" indent="-457200" fontAlgn="auto">
              <a:lnSpc>
                <a:spcPct val="90000"/>
              </a:lnSpc>
              <a:spcAft>
                <a:spcPts val="0"/>
              </a:spcAft>
              <a:defRPr/>
            </a:pPr>
            <a:r>
              <a:rPr lang="en-US" sz="3000" dirty="0" smtClean="0">
                <a:latin typeface="Calibri" panose="020F0502020204030204" pitchFamily="34" charset="0"/>
              </a:rPr>
              <a:t>Inform them about their illness</a:t>
            </a:r>
          </a:p>
          <a:p>
            <a:pPr marL="539496" indent="-457200" fontAlgn="auto">
              <a:lnSpc>
                <a:spcPct val="90000"/>
              </a:lnSpc>
              <a:spcAft>
                <a:spcPts val="0"/>
              </a:spcAft>
              <a:defRPr/>
            </a:pPr>
            <a:r>
              <a:rPr lang="en-US" sz="3000" dirty="0" smtClean="0">
                <a:latin typeface="Calibri" panose="020F0502020204030204" pitchFamily="34" charset="0"/>
              </a:rPr>
              <a:t>Infection control practices</a:t>
            </a:r>
          </a:p>
          <a:p>
            <a:pPr marL="539496" indent="-457200" fontAlgn="auto">
              <a:lnSpc>
                <a:spcPct val="90000"/>
              </a:lnSpc>
              <a:spcAft>
                <a:spcPts val="0"/>
              </a:spcAft>
              <a:defRPr/>
            </a:pPr>
            <a:r>
              <a:rPr lang="en-US" sz="3000" dirty="0" smtClean="0">
                <a:latin typeface="Calibri" panose="020F0502020204030204" pitchFamily="34" charset="0"/>
              </a:rPr>
              <a:t>Medications</a:t>
            </a:r>
          </a:p>
          <a:p>
            <a:pPr marL="539496" indent="-457200" fontAlgn="auto">
              <a:lnSpc>
                <a:spcPct val="90000"/>
              </a:lnSpc>
              <a:spcAft>
                <a:spcPts val="0"/>
              </a:spcAft>
              <a:defRPr/>
            </a:pPr>
            <a:r>
              <a:rPr lang="en-US" sz="3000" dirty="0" smtClean="0">
                <a:latin typeface="Calibri" panose="020F0502020204030204" pitchFamily="34" charset="0"/>
              </a:rPr>
              <a:t>Treatments</a:t>
            </a:r>
          </a:p>
          <a:p>
            <a:pPr marL="539496" indent="-457200" fontAlgn="auto">
              <a:lnSpc>
                <a:spcPct val="90000"/>
              </a:lnSpc>
              <a:spcAft>
                <a:spcPts val="0"/>
              </a:spcAft>
              <a:defRPr/>
            </a:pPr>
            <a:r>
              <a:rPr lang="en-US" sz="3000" dirty="0" smtClean="0">
                <a:latin typeface="Calibri" panose="020F0502020204030204" pitchFamily="34" charset="0"/>
              </a:rPr>
              <a:t>Safety Precautions</a:t>
            </a:r>
          </a:p>
          <a:p>
            <a:pPr marL="539496" indent="-457200" fontAlgn="auto">
              <a:lnSpc>
                <a:spcPct val="90000"/>
              </a:lnSpc>
              <a:spcAft>
                <a:spcPts val="0"/>
              </a:spcAft>
              <a:defRPr/>
            </a:pPr>
            <a:r>
              <a:rPr lang="en-US" sz="3000" dirty="0" smtClean="0">
                <a:latin typeface="Calibri" panose="020F0502020204030204" pitchFamily="34" charset="0"/>
              </a:rPr>
              <a:t>After Hospital Care</a:t>
            </a:r>
          </a:p>
          <a:p>
            <a:pPr marL="365760" indent="-283464" fontAlgn="auto">
              <a:lnSpc>
                <a:spcPct val="90000"/>
              </a:lnSpc>
              <a:spcAft>
                <a:spcPts val="0"/>
              </a:spcAft>
              <a:buFontTx/>
              <a:buNone/>
              <a:defRPr/>
            </a:pPr>
            <a:endParaRPr lang="en-US" sz="2800" b="1" i="1" dirty="0" smtClean="0"/>
          </a:p>
          <a:p>
            <a:pPr marL="82296" indent="0" fontAlgn="auto">
              <a:lnSpc>
                <a:spcPct val="90000"/>
              </a:lnSpc>
              <a:spcAft>
                <a:spcPts val="0"/>
              </a:spcAft>
              <a:buNone/>
              <a:defRPr/>
            </a:pPr>
            <a:endParaRPr lang="en-US" sz="2800" dirty="0" smtClean="0"/>
          </a:p>
        </p:txBody>
      </p:sp>
      <p:sp>
        <p:nvSpPr>
          <p:cNvPr id="4" name="Slide Number Placeholder 3"/>
          <p:cNvSpPr>
            <a:spLocks noGrp="1"/>
          </p:cNvSpPr>
          <p:nvPr>
            <p:ph type="sldNum" sz="quarter" idx="12"/>
          </p:nvPr>
        </p:nvSpPr>
        <p:spPr/>
        <p:txBody>
          <a:bodyPr/>
          <a:lstStyle/>
          <a:p>
            <a:pPr>
              <a:defRPr/>
            </a:pPr>
            <a:fld id="{9C5CD8D4-9397-4475-895D-29D83710B1FE}" type="slidenum">
              <a:rPr lang="en-US"/>
              <a:pPr>
                <a:defRPr/>
              </a:pPr>
              <a:t>66</a:t>
            </a:fld>
            <a:endParaRPr lang="en-US" dirty="0"/>
          </a:p>
        </p:txBody>
      </p:sp>
    </p:spTree>
    <p:custDataLst>
      <p:tags r:id="rId1"/>
    </p:custData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bwMode="auto">
          <a:xfrm>
            <a:off x="533400" y="228600"/>
            <a:ext cx="8401050" cy="756312"/>
          </a:xfrm>
        </p:spPr>
        <p:txBody>
          <a:bodyPr vert="horz" wrap="square" lIns="91440" tIns="45720" rIns="91440" bIns="45720" numCol="1" anchorCtr="0" compatLnSpc="1">
            <a:prstTxWarp prst="textNoShape">
              <a:avLst/>
            </a:prstTxWarp>
            <a:normAutofit fontScale="90000"/>
          </a:bodyPr>
          <a:lstStyle/>
          <a:p>
            <a:r>
              <a:rPr lang="en-US" sz="4800" b="1" dirty="0" smtClean="0">
                <a:effectLst/>
                <a:latin typeface="Times New Roman" panose="02020603050405020304" pitchFamily="18" charset="0"/>
                <a:cs typeface="Times New Roman" panose="02020603050405020304" pitchFamily="18" charset="0"/>
              </a:rPr>
              <a:t>Disaster Preparedness</a:t>
            </a:r>
            <a:r>
              <a:rPr lang="en-US" sz="5400" b="1" dirty="0" smtClean="0">
                <a:effectLst/>
              </a:rPr>
              <a:t/>
            </a:r>
            <a:br>
              <a:rPr lang="en-US" sz="5400" b="1" dirty="0" smtClean="0">
                <a:effectLst/>
              </a:rPr>
            </a:br>
            <a:endParaRPr lang="en-US" sz="5400" b="1" dirty="0" smtClean="0">
              <a:effectLst/>
            </a:endParaRPr>
          </a:p>
        </p:txBody>
      </p:sp>
      <p:sp>
        <p:nvSpPr>
          <p:cNvPr id="80899" name="Content Placeholder 2"/>
          <p:cNvSpPr>
            <a:spLocks noGrp="1"/>
          </p:cNvSpPr>
          <p:nvPr>
            <p:ph idx="1"/>
          </p:nvPr>
        </p:nvSpPr>
        <p:spPr>
          <a:xfrm>
            <a:off x="228600" y="1219200"/>
            <a:ext cx="7848600" cy="4953000"/>
          </a:xfrm>
        </p:spPr>
        <p:txBody>
          <a:bodyPr>
            <a:normAutofit lnSpcReduction="10000"/>
          </a:bodyPr>
          <a:lstStyle/>
          <a:p>
            <a:pPr>
              <a:tabLst>
                <a:tab pos="346075" algn="l"/>
              </a:tabLst>
            </a:pPr>
            <a:r>
              <a:rPr lang="en-US" sz="2200" dirty="0" smtClean="0">
                <a:latin typeface="Calibri" panose="020F0502020204030204" pitchFamily="34" charset="0"/>
              </a:rPr>
              <a:t>Each hospital has an Emergency Preparedness Committee that</a:t>
            </a:r>
          </a:p>
          <a:p>
            <a:pPr>
              <a:buFont typeface="Wingdings 2" pitchFamily="18" charset="2"/>
              <a:buNone/>
              <a:tabLst>
                <a:tab pos="346075" algn="l"/>
              </a:tabLst>
            </a:pPr>
            <a:r>
              <a:rPr lang="en-US" sz="2200" dirty="0" smtClean="0">
                <a:latin typeface="Calibri" panose="020F0502020204030204" pitchFamily="34" charset="0"/>
              </a:rPr>
              <a:t>    meets regularly.  It is a multidisciplinary team of administrative,</a:t>
            </a:r>
          </a:p>
          <a:p>
            <a:pPr>
              <a:buFont typeface="Wingdings 2" pitchFamily="18" charset="2"/>
              <a:buNone/>
              <a:tabLst>
                <a:tab pos="346075" algn="l"/>
              </a:tabLst>
            </a:pPr>
            <a:r>
              <a:rPr lang="en-US" sz="2200" dirty="0" smtClean="0">
                <a:latin typeface="Calibri" panose="020F0502020204030204" pitchFamily="34" charset="0"/>
              </a:rPr>
              <a:t>    clinical, and non-clinical personnel responsible to coordinate</a:t>
            </a:r>
          </a:p>
          <a:p>
            <a:pPr>
              <a:buFont typeface="Wingdings 2" pitchFamily="18" charset="2"/>
              <a:buNone/>
              <a:tabLst>
                <a:tab pos="346075" algn="l"/>
              </a:tabLst>
            </a:pPr>
            <a:r>
              <a:rPr lang="en-US" sz="2200" dirty="0" smtClean="0">
                <a:latin typeface="Calibri" panose="020F0502020204030204" pitchFamily="34" charset="0"/>
              </a:rPr>
              <a:t>    preparedness activities in the facility.</a:t>
            </a:r>
          </a:p>
          <a:p>
            <a:pPr>
              <a:buFont typeface="Wingdings 2" pitchFamily="18" charset="2"/>
              <a:buNone/>
              <a:tabLst>
                <a:tab pos="346075" algn="l"/>
              </a:tabLst>
            </a:pPr>
            <a:endParaRPr lang="en-US" sz="2200" dirty="0" smtClean="0">
              <a:latin typeface="Calibri" panose="020F0502020204030204" pitchFamily="34" charset="0"/>
            </a:endParaRPr>
          </a:p>
          <a:p>
            <a:pPr>
              <a:tabLst>
                <a:tab pos="346075" algn="l"/>
              </a:tabLst>
            </a:pPr>
            <a:r>
              <a:rPr lang="en-US" sz="2200" dirty="0" smtClean="0">
                <a:latin typeface="Calibri" panose="020F0502020204030204" pitchFamily="34" charset="0"/>
              </a:rPr>
              <a:t>Each department has a copy of the facility's Emergency Operations plan</a:t>
            </a:r>
          </a:p>
          <a:p>
            <a:pPr marL="82550" indent="0">
              <a:buNone/>
              <a:tabLst>
                <a:tab pos="346075" algn="l"/>
              </a:tabLst>
            </a:pPr>
            <a:endParaRPr lang="en-US" sz="2200" dirty="0" smtClean="0">
              <a:latin typeface="Calibri" panose="020F0502020204030204" pitchFamily="34" charset="0"/>
            </a:endParaRPr>
          </a:p>
          <a:p>
            <a:pPr>
              <a:tabLst>
                <a:tab pos="346075" algn="l"/>
              </a:tabLst>
            </a:pPr>
            <a:r>
              <a:rPr lang="en-US" sz="2200" dirty="0" smtClean="0">
                <a:latin typeface="Calibri" panose="020F0502020204030204" pitchFamily="34" charset="0"/>
              </a:rPr>
              <a:t>Each hospital conducts preparedness exercises simulating influx of patients, internal emergencies, decontamination operations and  events requiring with Municipal Emergency Response Agencies.</a:t>
            </a:r>
          </a:p>
        </p:txBody>
      </p:sp>
      <p:sp>
        <p:nvSpPr>
          <p:cNvPr id="4" name="Slide Number Placeholder 3"/>
          <p:cNvSpPr>
            <a:spLocks noGrp="1"/>
          </p:cNvSpPr>
          <p:nvPr>
            <p:ph type="sldNum" sz="quarter" idx="12"/>
          </p:nvPr>
        </p:nvSpPr>
        <p:spPr/>
        <p:txBody>
          <a:bodyPr/>
          <a:lstStyle/>
          <a:p>
            <a:pPr>
              <a:defRPr/>
            </a:pPr>
            <a:fld id="{717358EC-B556-4B42-8170-B48C4275E5B3}" type="slidenum">
              <a:rPr lang="en-US"/>
              <a:pPr>
                <a:defRPr/>
              </a:pPr>
              <a:t>67</a:t>
            </a:fld>
            <a:endParaRPr lang="en-US" dirty="0"/>
          </a:p>
        </p:txBody>
      </p:sp>
    </p:spTree>
    <p:custDataLst>
      <p:tags r:id="rId1"/>
    </p:custData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381000"/>
            <a:ext cx="6576312" cy="1224888"/>
          </a:xfrm>
        </p:spPr>
        <p:txBody>
          <a:bodyPr>
            <a:normAutofit/>
          </a:bodyPr>
          <a:lstStyle/>
          <a:p>
            <a:pPr algn="ctr" fontAlgn="auto">
              <a:spcAft>
                <a:spcPts val="0"/>
              </a:spcAft>
              <a:defRPr/>
            </a:pPr>
            <a:r>
              <a:rPr lang="en-US" b="1" dirty="0" smtClean="0">
                <a:solidFill>
                  <a:schemeClr val="tx2">
                    <a:satMod val="130000"/>
                  </a:schemeClr>
                </a:solidFill>
                <a:effectLst/>
                <a:latin typeface="Times New Roman" panose="02020603050405020304" pitchFamily="18" charset="0"/>
                <a:cs typeface="Times New Roman" panose="02020603050405020304" pitchFamily="18" charset="0"/>
              </a:rPr>
              <a:t>Hospital Incident Command System - (HICS)</a:t>
            </a:r>
            <a:endParaRPr lang="en-US" b="1" dirty="0">
              <a:solidFill>
                <a:schemeClr val="tx2">
                  <a:satMod val="130000"/>
                </a:schemeClr>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1752600"/>
            <a:ext cx="7772400" cy="4800600"/>
          </a:xfrm>
        </p:spPr>
        <p:txBody>
          <a:bodyPr>
            <a:normAutofit fontScale="62500" lnSpcReduction="20000"/>
          </a:bodyPr>
          <a:lstStyle/>
          <a:p>
            <a:pPr marL="365760" indent="-283464" fontAlgn="auto">
              <a:spcAft>
                <a:spcPts val="0"/>
              </a:spcAft>
              <a:buFont typeface="Wingdings 2"/>
              <a:buNone/>
              <a:defRPr/>
            </a:pPr>
            <a:r>
              <a:rPr lang="en-US" sz="2300" dirty="0" smtClean="0">
                <a:latin typeface="Calibri" panose="020F0502020204030204" pitchFamily="34" charset="0"/>
              </a:rPr>
              <a:t>The Hospital Incident Command System (HICS) response method is activated during an emergency. </a:t>
            </a:r>
          </a:p>
          <a:p>
            <a:pPr marL="365760" indent="-283464" fontAlgn="auto">
              <a:spcAft>
                <a:spcPts val="0"/>
              </a:spcAft>
              <a:buFont typeface="Wingdings 2"/>
              <a:buNone/>
              <a:defRPr/>
            </a:pPr>
            <a:r>
              <a:rPr lang="en-US" sz="2300" dirty="0" smtClean="0">
                <a:latin typeface="Calibri" panose="020F0502020204030204" pitchFamily="34" charset="0"/>
              </a:rPr>
              <a:t>The following are the 4 levels of HICS:</a:t>
            </a:r>
          </a:p>
          <a:p>
            <a:pPr marL="365760" indent="-283464" fontAlgn="auto">
              <a:spcAft>
                <a:spcPts val="0"/>
              </a:spcAft>
              <a:buFont typeface="Wingdings 2"/>
              <a:buNone/>
              <a:defRPr/>
            </a:pPr>
            <a:endParaRPr lang="en-US" sz="2300" b="1" dirty="0" smtClean="0">
              <a:latin typeface="Calibri" panose="020F0502020204030204" pitchFamily="34" charset="0"/>
            </a:endParaRPr>
          </a:p>
          <a:p>
            <a:pPr fontAlgn="auto">
              <a:spcAft>
                <a:spcPts val="0"/>
              </a:spcAft>
              <a:buFont typeface="Wingdings 2"/>
              <a:buChar char=""/>
              <a:defRPr/>
            </a:pPr>
            <a:r>
              <a:rPr lang="en-US" sz="1800" b="1" dirty="0" smtClean="0">
                <a:latin typeface="Calibri" panose="020F0502020204030204" pitchFamily="34" charset="0"/>
              </a:rPr>
              <a:t>LEVEL I:    </a:t>
            </a:r>
            <a:r>
              <a:rPr lang="en-US" sz="1800" dirty="0" smtClean="0">
                <a:latin typeface="Calibri" panose="020F0502020204030204" pitchFamily="34" charset="0"/>
              </a:rPr>
              <a:t>The alert level is activated when there is a potential for impact on hospital</a:t>
            </a:r>
          </a:p>
          <a:p>
            <a:pPr marL="365760" indent="-283464" fontAlgn="auto">
              <a:spcAft>
                <a:spcPts val="0"/>
              </a:spcAft>
              <a:buFont typeface="Wingdings 2"/>
              <a:buNone/>
              <a:defRPr/>
            </a:pPr>
            <a:r>
              <a:rPr lang="en-US" sz="1800" dirty="0" smtClean="0">
                <a:latin typeface="Calibri" panose="020F0502020204030204" pitchFamily="34" charset="0"/>
              </a:rPr>
              <a:t>                          operations such as an event that may produce casualties, or an impending weather</a:t>
            </a:r>
          </a:p>
          <a:p>
            <a:pPr marL="365760" indent="-283464" fontAlgn="auto">
              <a:spcAft>
                <a:spcPts val="0"/>
              </a:spcAft>
              <a:buFont typeface="Wingdings 2"/>
              <a:buNone/>
              <a:defRPr/>
            </a:pPr>
            <a:r>
              <a:rPr lang="en-US" sz="1800" dirty="0" smtClean="0">
                <a:latin typeface="Calibri" panose="020F0502020204030204" pitchFamily="34" charset="0"/>
              </a:rPr>
              <a:t>                          event.</a:t>
            </a:r>
          </a:p>
          <a:p>
            <a:pPr marL="365760" indent="-283464" fontAlgn="auto">
              <a:spcAft>
                <a:spcPts val="0"/>
              </a:spcAft>
              <a:buFont typeface="Wingdings 2"/>
              <a:buChar char=""/>
              <a:defRPr/>
            </a:pPr>
            <a:r>
              <a:rPr lang="en-US" sz="1800" b="1" dirty="0" smtClean="0">
                <a:latin typeface="Calibri" panose="020F0502020204030204" pitchFamily="34" charset="0"/>
              </a:rPr>
              <a:t>LEVEL II:   </a:t>
            </a:r>
            <a:r>
              <a:rPr lang="en-US" sz="1800" dirty="0" smtClean="0">
                <a:latin typeface="Calibri" panose="020F0502020204030204" pitchFamily="34" charset="0"/>
              </a:rPr>
              <a:t>Activated for an incident with minor impact on hospital operations (e.g., a</a:t>
            </a:r>
          </a:p>
          <a:p>
            <a:pPr marL="365760" indent="-283464" fontAlgn="auto">
              <a:spcAft>
                <a:spcPts val="0"/>
              </a:spcAft>
              <a:buFont typeface="Wingdings 2"/>
              <a:buNone/>
              <a:defRPr/>
            </a:pPr>
            <a:r>
              <a:rPr lang="en-US" sz="1800" dirty="0" smtClean="0">
                <a:latin typeface="Calibri" panose="020F0502020204030204" pitchFamily="34" charset="0"/>
              </a:rPr>
              <a:t>                          community hospital may activate at this level if 5-10 patients expected in ED or 1</a:t>
            </a:r>
          </a:p>
          <a:p>
            <a:pPr marL="365760" indent="-283464" fontAlgn="auto">
              <a:spcAft>
                <a:spcPts val="0"/>
              </a:spcAft>
              <a:buFont typeface="Wingdings 2"/>
              <a:buNone/>
              <a:defRPr/>
            </a:pPr>
            <a:r>
              <a:rPr lang="en-US" sz="1800" dirty="0" smtClean="0">
                <a:latin typeface="Calibri" panose="020F0502020204030204" pitchFamily="34" charset="0"/>
              </a:rPr>
              <a:t>                          major trauma).</a:t>
            </a:r>
          </a:p>
          <a:p>
            <a:pPr marL="365760" indent="-283464" fontAlgn="auto">
              <a:spcAft>
                <a:spcPts val="0"/>
              </a:spcAft>
              <a:buFont typeface="Wingdings 2"/>
              <a:buChar char=""/>
              <a:defRPr/>
            </a:pPr>
            <a:r>
              <a:rPr lang="en-US" sz="1800" b="1" dirty="0" smtClean="0">
                <a:latin typeface="Calibri" panose="020F0502020204030204" pitchFamily="34" charset="0"/>
              </a:rPr>
              <a:t>LEVEL III</a:t>
            </a:r>
            <a:r>
              <a:rPr lang="en-US" sz="1800" dirty="0" smtClean="0">
                <a:latin typeface="Calibri" panose="020F0502020204030204" pitchFamily="34" charset="0"/>
              </a:rPr>
              <a:t>:   Activated for an incident with moderate impact on hospital operations</a:t>
            </a:r>
          </a:p>
          <a:p>
            <a:pPr marL="365760" indent="-283464" fontAlgn="auto">
              <a:spcAft>
                <a:spcPts val="0"/>
              </a:spcAft>
              <a:buFont typeface="Wingdings 2"/>
              <a:buNone/>
              <a:defRPr/>
            </a:pPr>
            <a:r>
              <a:rPr lang="en-US" sz="1800" dirty="0" smtClean="0">
                <a:latin typeface="Calibri" panose="020F0502020204030204" pitchFamily="34" charset="0"/>
              </a:rPr>
              <a:t>                          (e.g., a community hospital may activate at this level if 10-20 patients expected in</a:t>
            </a:r>
          </a:p>
          <a:p>
            <a:pPr marL="365760" indent="-283464" fontAlgn="auto">
              <a:spcAft>
                <a:spcPts val="0"/>
              </a:spcAft>
              <a:buFont typeface="Wingdings 2"/>
              <a:buNone/>
              <a:defRPr/>
            </a:pPr>
            <a:r>
              <a:rPr lang="en-US" sz="1800" dirty="0" smtClean="0">
                <a:latin typeface="Calibri" panose="020F0502020204030204" pitchFamily="34" charset="0"/>
              </a:rPr>
              <a:t>                           ED or 2 major trauma, physical plant or utility disruption affecting a major area or</a:t>
            </a:r>
          </a:p>
          <a:p>
            <a:pPr marL="365760" indent="-283464" fontAlgn="auto">
              <a:spcAft>
                <a:spcPts val="0"/>
              </a:spcAft>
              <a:buFont typeface="Wingdings 2"/>
              <a:buNone/>
              <a:defRPr/>
            </a:pPr>
            <a:r>
              <a:rPr lang="en-US" sz="1800" dirty="0" smtClean="0">
                <a:latin typeface="Calibri" panose="020F0502020204030204" pitchFamily="34" charset="0"/>
              </a:rPr>
              <a:t>                           general operations).</a:t>
            </a:r>
          </a:p>
          <a:p>
            <a:pPr marL="365760" indent="-283464" fontAlgn="auto">
              <a:spcAft>
                <a:spcPts val="0"/>
              </a:spcAft>
              <a:buFont typeface="Wingdings 2"/>
              <a:buChar char=""/>
              <a:defRPr/>
            </a:pPr>
            <a:r>
              <a:rPr lang="en-US" sz="1800" b="1" dirty="0" smtClean="0">
                <a:latin typeface="Calibri" panose="020F0502020204030204" pitchFamily="34" charset="0"/>
              </a:rPr>
              <a:t>LEVEL IV:   </a:t>
            </a:r>
            <a:r>
              <a:rPr lang="en-US" sz="1800" dirty="0" smtClean="0">
                <a:latin typeface="Calibri" panose="020F0502020204030204" pitchFamily="34" charset="0"/>
              </a:rPr>
              <a:t>Activated for an incident with significant impact on hospital operations</a:t>
            </a:r>
          </a:p>
          <a:p>
            <a:pPr marL="365760" indent="-283464" fontAlgn="auto">
              <a:spcAft>
                <a:spcPts val="0"/>
              </a:spcAft>
              <a:buFont typeface="Wingdings 2"/>
              <a:buNone/>
              <a:defRPr/>
            </a:pPr>
            <a:r>
              <a:rPr lang="en-US" sz="1800" dirty="0" smtClean="0">
                <a:latin typeface="Calibri" panose="020F0502020204030204" pitchFamily="34" charset="0"/>
              </a:rPr>
              <a:t>                           during potential for long term duration (e.g., a community hospital may activate at</a:t>
            </a:r>
          </a:p>
          <a:p>
            <a:pPr marL="365760" indent="-283464" fontAlgn="auto">
              <a:spcAft>
                <a:spcPts val="0"/>
              </a:spcAft>
              <a:buFont typeface="Wingdings 2"/>
              <a:buNone/>
              <a:defRPr/>
            </a:pPr>
            <a:r>
              <a:rPr lang="en-US" sz="1800" dirty="0" smtClean="0">
                <a:latin typeface="Calibri" panose="020F0502020204030204" pitchFamily="34" charset="0"/>
              </a:rPr>
              <a:t>                           this level if 20 or more patients expected in ED or a level III incident lasting more</a:t>
            </a:r>
          </a:p>
          <a:p>
            <a:pPr marL="365760" indent="-283464" fontAlgn="auto">
              <a:spcAft>
                <a:spcPts val="0"/>
              </a:spcAft>
              <a:buFont typeface="Wingdings 2"/>
              <a:buNone/>
              <a:defRPr/>
            </a:pPr>
            <a:r>
              <a:rPr lang="en-US" sz="1800" dirty="0" smtClean="0">
                <a:latin typeface="Calibri" panose="020F0502020204030204" pitchFamily="34" charset="0"/>
              </a:rPr>
              <a:t>                           than 24 hours).</a:t>
            </a:r>
            <a:endParaRPr lang="en-US" sz="18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940E6326-E857-4B78-A814-5C6D023F384E}" type="slidenum">
              <a:rPr lang="en-US"/>
              <a:pPr>
                <a:defRPr/>
              </a:pPr>
              <a:t>68</a:t>
            </a:fld>
            <a:endParaRPr lang="en-US" dirty="0"/>
          </a:p>
        </p:txBody>
      </p:sp>
    </p:spTree>
    <p:custDataLst>
      <p:tags r:id="rId1"/>
    </p:custData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bwMode="auto">
          <a:xfrm>
            <a:off x="609599" y="381000"/>
            <a:ext cx="6347713" cy="908712"/>
          </a:xfrm>
        </p:spPr>
        <p:txBody>
          <a:bodyPr vert="horz" wrap="square" lIns="91440" tIns="45720" rIns="91440" bIns="45720" numCol="1" anchorCtr="0" compatLnSpc="1">
            <a:prstTxWarp prst="textNoShape">
              <a:avLst/>
            </a:prstTxWarp>
            <a:normAutofit/>
          </a:bodyPr>
          <a:lstStyle/>
          <a:p>
            <a:r>
              <a:rPr lang="en-US" sz="4400" b="1" dirty="0" smtClean="0">
                <a:effectLst/>
                <a:latin typeface="Times New Roman" panose="02020603050405020304" pitchFamily="18" charset="0"/>
                <a:cs typeface="Times New Roman" panose="02020603050405020304" pitchFamily="18" charset="0"/>
              </a:rPr>
              <a:t>Environment of Care</a:t>
            </a:r>
          </a:p>
        </p:txBody>
      </p:sp>
      <p:sp>
        <p:nvSpPr>
          <p:cNvPr id="82947" name="Rectangle 3"/>
          <p:cNvSpPr>
            <a:spLocks noGrp="1" noChangeArrowheads="1"/>
          </p:cNvSpPr>
          <p:nvPr>
            <p:ph idx="1"/>
          </p:nvPr>
        </p:nvSpPr>
        <p:spPr>
          <a:xfrm>
            <a:off x="533400" y="1447800"/>
            <a:ext cx="7467600" cy="4800600"/>
          </a:xfrm>
        </p:spPr>
        <p:txBody>
          <a:bodyPr/>
          <a:lstStyle/>
          <a:p>
            <a:pPr>
              <a:lnSpc>
                <a:spcPct val="80000"/>
              </a:lnSpc>
            </a:pPr>
            <a:r>
              <a:rPr lang="en-US" sz="2400" dirty="0" smtClean="0">
                <a:latin typeface="Calibri" panose="020F0502020204030204" pitchFamily="34" charset="0"/>
              </a:rPr>
              <a:t>The environment of care refers to key elements and issues that are significant in how the hospital operates related to patients, families, visitors and employees.   </a:t>
            </a:r>
          </a:p>
          <a:p>
            <a:pPr>
              <a:lnSpc>
                <a:spcPct val="80000"/>
              </a:lnSpc>
            </a:pPr>
            <a:endParaRPr lang="en-US" sz="2400" dirty="0" smtClean="0">
              <a:latin typeface="Calibri" panose="020F0502020204030204" pitchFamily="34" charset="0"/>
            </a:endParaRPr>
          </a:p>
          <a:p>
            <a:pPr>
              <a:lnSpc>
                <a:spcPct val="80000"/>
              </a:lnSpc>
            </a:pPr>
            <a:r>
              <a:rPr lang="en-US" sz="2400" dirty="0" smtClean="0">
                <a:latin typeface="Calibri" panose="020F0502020204030204" pitchFamily="34" charset="0"/>
              </a:rPr>
              <a:t>Hospitals have a Safety Management Plan that addresses all Joint Commission, OSHA and NYS Department of Health requirements. </a:t>
            </a:r>
          </a:p>
          <a:p>
            <a:pPr marL="82550" indent="0">
              <a:lnSpc>
                <a:spcPct val="80000"/>
              </a:lnSpc>
              <a:buNone/>
            </a:pPr>
            <a:endParaRPr lang="en-US" sz="2400" dirty="0" smtClean="0">
              <a:latin typeface="Calibri" panose="020F0502020204030204" pitchFamily="34" charset="0"/>
            </a:endParaRPr>
          </a:p>
          <a:p>
            <a:pPr>
              <a:lnSpc>
                <a:spcPct val="80000"/>
              </a:lnSpc>
            </a:pPr>
            <a:r>
              <a:rPr lang="en-US" sz="2400" dirty="0" smtClean="0">
                <a:latin typeface="Calibri" panose="020F0502020204030204" pitchFamily="34" charset="0"/>
              </a:rPr>
              <a:t> The objective is to be free of hazards and perform work in a safe manner. This is accomplished through the EOC Committee whose purpose is to identify and reduce safety risks at each hospital. </a:t>
            </a:r>
          </a:p>
          <a:p>
            <a:pPr>
              <a:lnSpc>
                <a:spcPct val="80000"/>
              </a:lnSpc>
            </a:pPr>
            <a:endParaRPr lang="en-US" sz="2400" dirty="0" smtClean="0"/>
          </a:p>
        </p:txBody>
      </p:sp>
      <p:sp>
        <p:nvSpPr>
          <p:cNvPr id="4" name="Slide Number Placeholder 3"/>
          <p:cNvSpPr>
            <a:spLocks noGrp="1"/>
          </p:cNvSpPr>
          <p:nvPr>
            <p:ph type="sldNum" sz="quarter" idx="12"/>
          </p:nvPr>
        </p:nvSpPr>
        <p:spPr/>
        <p:txBody>
          <a:bodyPr/>
          <a:lstStyle/>
          <a:p>
            <a:pPr>
              <a:defRPr/>
            </a:pPr>
            <a:fld id="{94D7967F-634B-476D-A280-DDE41BA30F31}" type="slidenum">
              <a:rPr lang="en-US"/>
              <a:pPr>
                <a:defRPr/>
              </a:pPr>
              <a:t>69</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5890514" cy="1143000"/>
          </a:xfrm>
        </p:spPr>
        <p:txBody>
          <a:bodyPr>
            <a:normAutofit/>
          </a:bodyPr>
          <a:lstStyle/>
          <a:p>
            <a:pPr algn="ctr" fontAlgn="auto">
              <a:spcAft>
                <a:spcPts val="0"/>
              </a:spcAft>
              <a:defRPr/>
            </a:pPr>
            <a:r>
              <a:rPr lang="en-US" sz="4400" b="1" dirty="0" smtClean="0">
                <a:solidFill>
                  <a:schemeClr val="tx2">
                    <a:satMod val="130000"/>
                  </a:schemeClr>
                </a:solidFill>
                <a:effectLst/>
                <a:latin typeface="Times New Roman" panose="02020603050405020304" pitchFamily="18" charset="0"/>
                <a:cs typeface="Times New Roman" panose="02020603050405020304" pitchFamily="18" charset="0"/>
              </a:rPr>
              <a:t>Teamwork</a:t>
            </a:r>
            <a:endParaRPr lang="en-US" sz="4400" b="1" dirty="0">
              <a:solidFill>
                <a:schemeClr val="tx2">
                  <a:satMod val="130000"/>
                </a:schemeClr>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3400" y="1447800"/>
            <a:ext cx="7162800" cy="5029200"/>
          </a:xfrm>
        </p:spPr>
        <p:txBody>
          <a:bodyPr>
            <a:normAutofit lnSpcReduction="10000"/>
          </a:bodyPr>
          <a:lstStyle/>
          <a:p>
            <a:pPr marL="365760" indent="-283464" fontAlgn="auto">
              <a:spcAft>
                <a:spcPts val="0"/>
              </a:spcAft>
              <a:buFont typeface="Wingdings 2"/>
              <a:buNone/>
              <a:defRPr/>
            </a:pPr>
            <a:r>
              <a:rPr lang="en-US" sz="3500" i="1" dirty="0" smtClean="0">
                <a:latin typeface="Calibri" panose="020F0502020204030204" pitchFamily="34" charset="0"/>
              </a:rPr>
              <a:t>The strength of the team is each individual member…the strength of each member is the team. </a:t>
            </a:r>
            <a:r>
              <a:rPr lang="en-US" dirty="0" smtClean="0">
                <a:latin typeface="Calibri" panose="020F0502020204030204" pitchFamily="34" charset="0"/>
              </a:rPr>
              <a:t>~ </a:t>
            </a:r>
            <a:r>
              <a:rPr lang="en-US" sz="1900" dirty="0" smtClean="0">
                <a:latin typeface="Calibri" panose="020F0502020204030204" pitchFamily="34" charset="0"/>
              </a:rPr>
              <a:t>Phil Jackson (Chicago Bulls)</a:t>
            </a:r>
          </a:p>
          <a:p>
            <a:pPr marL="365760" indent="-283464" fontAlgn="auto">
              <a:spcAft>
                <a:spcPts val="0"/>
              </a:spcAft>
              <a:buFont typeface="Wingdings 2"/>
              <a:buNone/>
              <a:defRPr/>
            </a:pPr>
            <a:r>
              <a:rPr lang="en-US" sz="3000" b="1" dirty="0" smtClean="0">
                <a:latin typeface="Calibri" panose="020F0502020204030204" pitchFamily="34" charset="0"/>
              </a:rPr>
              <a:t>Effective teamwork:</a:t>
            </a:r>
          </a:p>
          <a:p>
            <a:pPr marL="365760" indent="-283464" fontAlgn="auto">
              <a:spcAft>
                <a:spcPts val="0"/>
              </a:spcAft>
              <a:buFont typeface="Wingdings 2"/>
              <a:buChar char=""/>
              <a:defRPr/>
            </a:pPr>
            <a:r>
              <a:rPr lang="en-US" dirty="0" smtClean="0">
                <a:latin typeface="Calibri" panose="020F0502020204030204" pitchFamily="34" charset="0"/>
              </a:rPr>
              <a:t>Improves communication</a:t>
            </a:r>
          </a:p>
          <a:p>
            <a:pPr marL="365760" indent="-283464" fontAlgn="auto">
              <a:spcAft>
                <a:spcPts val="0"/>
              </a:spcAft>
              <a:buFont typeface="Wingdings 2"/>
              <a:buChar char=""/>
              <a:defRPr/>
            </a:pPr>
            <a:r>
              <a:rPr lang="en-US" dirty="0" smtClean="0">
                <a:latin typeface="Calibri" panose="020F0502020204030204" pitchFamily="34" charset="0"/>
              </a:rPr>
              <a:t>Reduces conflict and stress</a:t>
            </a:r>
          </a:p>
          <a:p>
            <a:pPr marL="365760" indent="-283464" fontAlgn="auto">
              <a:spcAft>
                <a:spcPts val="0"/>
              </a:spcAft>
              <a:buFont typeface="Wingdings 2"/>
              <a:buChar char=""/>
              <a:defRPr/>
            </a:pPr>
            <a:r>
              <a:rPr lang="en-US" dirty="0" smtClean="0">
                <a:latin typeface="Calibri" panose="020F0502020204030204" pitchFamily="34" charset="0"/>
              </a:rPr>
              <a:t> Values the strengths of others</a:t>
            </a:r>
          </a:p>
          <a:p>
            <a:pPr marL="365760" indent="-283464" fontAlgn="auto">
              <a:spcAft>
                <a:spcPts val="0"/>
              </a:spcAft>
              <a:buFont typeface="Wingdings 2"/>
              <a:buChar char=""/>
              <a:defRPr/>
            </a:pPr>
            <a:r>
              <a:rPr lang="en-US" dirty="0" smtClean="0">
                <a:latin typeface="Calibri" panose="020F0502020204030204" pitchFamily="34" charset="0"/>
              </a:rPr>
              <a:t>Equals total team participation</a:t>
            </a:r>
          </a:p>
          <a:p>
            <a:pPr marL="365760" indent="-283464" fontAlgn="auto">
              <a:spcAft>
                <a:spcPts val="0"/>
              </a:spcAft>
              <a:buFont typeface="Wingdings 2"/>
              <a:buChar char=""/>
              <a:defRPr/>
            </a:pPr>
            <a:r>
              <a:rPr lang="en-US" dirty="0" smtClean="0">
                <a:latin typeface="Calibri" panose="020F0502020204030204" pitchFamily="34" charset="0"/>
              </a:rPr>
              <a:t>Leads to increased cooperation</a:t>
            </a:r>
          </a:p>
          <a:p>
            <a:pPr marL="365760" indent="-283464" fontAlgn="auto">
              <a:spcAft>
                <a:spcPts val="0"/>
              </a:spcAft>
              <a:buFont typeface="Wingdings 2"/>
              <a:buChar char=""/>
              <a:defRPr/>
            </a:pPr>
            <a:r>
              <a:rPr lang="en-US" dirty="0" smtClean="0">
                <a:latin typeface="Calibri" panose="020F0502020204030204" pitchFamily="34" charset="0"/>
              </a:rPr>
              <a:t>Promotes a sense of connection and belonging </a:t>
            </a:r>
          </a:p>
          <a:p>
            <a:pPr marL="365760" indent="-283464" fontAlgn="auto">
              <a:spcAft>
                <a:spcPts val="0"/>
              </a:spcAft>
              <a:buFont typeface="Wingdings 2"/>
              <a:buChar char=""/>
              <a:defRPr/>
            </a:pPr>
            <a:r>
              <a:rPr lang="en-US" dirty="0" smtClean="0">
                <a:latin typeface="Calibri" panose="020F0502020204030204" pitchFamily="34" charset="0"/>
              </a:rPr>
              <a:t>Assists with change management</a:t>
            </a:r>
            <a:endParaRPr lang="en-US"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27B8CDE0-AF2A-478C-A35D-4A813A3CA209}" type="slidenum">
              <a:rPr lang="en-US"/>
              <a:pPr>
                <a:defRPr/>
              </a:pPr>
              <a:t>7</a:t>
            </a:fld>
            <a:endParaRPr lang="en-US" dirty="0"/>
          </a:p>
        </p:txBody>
      </p:sp>
    </p:spTree>
    <p:custDataLst>
      <p:tags r:id="rId1"/>
    </p:custData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629400" cy="639762"/>
          </a:xfrm>
        </p:spPr>
        <p:txBody>
          <a:bodyPr>
            <a:normAutofit fontScale="90000"/>
          </a:bodyPr>
          <a:lstStyle/>
          <a:p>
            <a:pPr algn="ctr" fontAlgn="auto">
              <a:spcAft>
                <a:spcPts val="0"/>
              </a:spcAft>
              <a:defRPr/>
            </a:pPr>
            <a:r>
              <a:rPr lang="en-US" sz="2800" b="1" dirty="0" smtClean="0">
                <a:solidFill>
                  <a:schemeClr val="tx2">
                    <a:satMod val="130000"/>
                  </a:schemeClr>
                </a:solidFill>
                <a:effectLst/>
                <a:latin typeface="Times New Roman" panose="02020603050405020304" pitchFamily="18" charset="0"/>
                <a:cs typeface="Times New Roman" panose="02020603050405020304" pitchFamily="18" charset="0"/>
              </a:rPr>
              <a:t>Hazardous Materials, Waste and Chemicals</a:t>
            </a:r>
            <a:endParaRPr lang="en-US" sz="2800" b="1" dirty="0">
              <a:solidFill>
                <a:schemeClr val="tx2">
                  <a:satMod val="130000"/>
                </a:schemeClr>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1295400"/>
            <a:ext cx="7467600" cy="5486400"/>
          </a:xfrm>
        </p:spPr>
        <p:txBody>
          <a:bodyPr>
            <a:noAutofit/>
          </a:bodyPr>
          <a:lstStyle/>
          <a:p>
            <a:pPr marL="365760" indent="-283464" fontAlgn="auto">
              <a:spcAft>
                <a:spcPts val="0"/>
              </a:spcAft>
              <a:buFont typeface="Wingdings 2"/>
              <a:buChar char=""/>
              <a:defRPr/>
            </a:pPr>
            <a:r>
              <a:rPr lang="en-US" sz="1600" dirty="0" smtClean="0">
                <a:latin typeface="Calibri" panose="020F0502020204030204" pitchFamily="34" charset="0"/>
              </a:rPr>
              <a:t>Hazardous Materials - any biological (i.e., infectious material, sharps, etc. ),</a:t>
            </a:r>
          </a:p>
          <a:p>
            <a:pPr marL="365760" indent="-283464" fontAlgn="auto">
              <a:spcAft>
                <a:spcPts val="0"/>
              </a:spcAft>
              <a:buFont typeface="Wingdings 2"/>
              <a:buNone/>
              <a:defRPr/>
            </a:pPr>
            <a:r>
              <a:rPr lang="en-US" sz="1600" dirty="0" smtClean="0">
                <a:latin typeface="Calibri" panose="020F0502020204030204" pitchFamily="34" charset="0"/>
              </a:rPr>
              <a:t>     chemical (toxic, corrosive, flammable, etc.) or radioactive substance that has</a:t>
            </a:r>
          </a:p>
          <a:p>
            <a:pPr marL="365760" indent="-283464" fontAlgn="auto">
              <a:spcAft>
                <a:spcPts val="0"/>
              </a:spcAft>
              <a:buFont typeface="Wingdings 2"/>
              <a:buNone/>
              <a:defRPr/>
            </a:pPr>
            <a:r>
              <a:rPr lang="en-US" sz="1600" dirty="0" smtClean="0">
                <a:latin typeface="Calibri" panose="020F0502020204030204" pitchFamily="34" charset="0"/>
              </a:rPr>
              <a:t>     negative health and/or environmental implications.</a:t>
            </a:r>
          </a:p>
          <a:p>
            <a:pPr marL="365760" indent="-283464" fontAlgn="auto">
              <a:spcAft>
                <a:spcPts val="0"/>
              </a:spcAft>
              <a:buFont typeface="Wingdings 2"/>
              <a:buChar char=""/>
              <a:defRPr/>
            </a:pPr>
            <a:r>
              <a:rPr lang="en-US" sz="1600" dirty="0" smtClean="0">
                <a:latin typeface="Calibri" panose="020F0502020204030204" pitchFamily="34" charset="0"/>
              </a:rPr>
              <a:t>Hazardous Wastes include hazardous chemicals, drugs or other materials</a:t>
            </a:r>
          </a:p>
          <a:p>
            <a:pPr marL="365760" indent="-283464" fontAlgn="auto">
              <a:spcAft>
                <a:spcPts val="0"/>
              </a:spcAft>
              <a:buFont typeface="Wingdings 2"/>
              <a:buNone/>
              <a:defRPr/>
            </a:pPr>
            <a:r>
              <a:rPr lang="en-US" sz="1600" dirty="0" smtClean="0">
                <a:latin typeface="Calibri" panose="020F0502020204030204" pitchFamily="34" charset="0"/>
              </a:rPr>
              <a:t>     deemed hazardous by the U.S. Environmental Protection Agency (EPA) and NYS Department of Environmental Conservation (DEC).</a:t>
            </a:r>
          </a:p>
          <a:p>
            <a:pPr marL="365760" indent="-283464" fontAlgn="auto">
              <a:spcAft>
                <a:spcPts val="0"/>
              </a:spcAft>
              <a:buFont typeface="Wingdings 2"/>
              <a:buChar char=""/>
              <a:defRPr/>
            </a:pPr>
            <a:r>
              <a:rPr lang="en-US" sz="1600" dirty="0" smtClean="0">
                <a:latin typeface="Calibri" panose="020F0502020204030204" pitchFamily="34" charset="0"/>
              </a:rPr>
              <a:t>Hazardous Chemicals include toxic, corrosive, flammable and reactive agents.</a:t>
            </a:r>
          </a:p>
          <a:p>
            <a:pPr marL="365760" indent="-283464" fontAlgn="auto">
              <a:spcAft>
                <a:spcPts val="0"/>
              </a:spcAft>
              <a:buFont typeface="Wingdings 2"/>
              <a:buChar char=""/>
              <a:defRPr/>
            </a:pPr>
            <a:r>
              <a:rPr lang="en-US" sz="1600" dirty="0" smtClean="0">
                <a:latin typeface="Calibri" panose="020F0502020204030204" pitchFamily="34" charset="0"/>
              </a:rPr>
              <a:t>Precautions for handling all of the above:</a:t>
            </a:r>
          </a:p>
          <a:p>
            <a:pPr lvl="1" fontAlgn="auto">
              <a:spcAft>
                <a:spcPts val="0"/>
              </a:spcAft>
              <a:buFont typeface="Wingdings" pitchFamily="2" charset="2"/>
              <a:buChar char="Ø"/>
              <a:defRPr/>
            </a:pPr>
            <a:r>
              <a:rPr lang="en-US" sz="1600" dirty="0" smtClean="0">
                <a:latin typeface="Calibri" panose="020F0502020204030204" pitchFamily="34" charset="0"/>
              </a:rPr>
              <a:t> Ensure that all containers have labels indicating contents and associated</a:t>
            </a:r>
          </a:p>
          <a:p>
            <a:pPr marL="640080" lvl="1" indent="-237744" fontAlgn="auto">
              <a:spcAft>
                <a:spcPts val="0"/>
              </a:spcAft>
              <a:buFont typeface="Verdana"/>
              <a:buNone/>
              <a:defRPr/>
            </a:pPr>
            <a:r>
              <a:rPr lang="en-US" sz="1600" dirty="0" smtClean="0">
                <a:latin typeface="Calibri" panose="020F0502020204030204" pitchFamily="34" charset="0"/>
              </a:rPr>
              <a:t>      hazards/warnings</a:t>
            </a:r>
          </a:p>
          <a:p>
            <a:pPr lvl="1" fontAlgn="auto">
              <a:spcAft>
                <a:spcPts val="0"/>
              </a:spcAft>
              <a:buFont typeface="Wingdings" pitchFamily="2" charset="2"/>
              <a:buChar char="Ø"/>
              <a:defRPr/>
            </a:pPr>
            <a:r>
              <a:rPr lang="en-US" sz="1600" dirty="0" smtClean="0">
                <a:latin typeface="Calibri" panose="020F0502020204030204" pitchFamily="34" charset="0"/>
              </a:rPr>
              <a:t>Do NOT open/use any containers that do not have the appropriate label</a:t>
            </a:r>
          </a:p>
          <a:p>
            <a:pPr marL="640080" lvl="1" indent="-237744" fontAlgn="auto">
              <a:spcAft>
                <a:spcPts val="0"/>
              </a:spcAft>
              <a:buFont typeface="Verdana"/>
              <a:buNone/>
              <a:defRPr/>
            </a:pPr>
            <a:r>
              <a:rPr lang="en-US" sz="1600" dirty="0" smtClean="0">
                <a:latin typeface="Calibri" panose="020F0502020204030204" pitchFamily="34" charset="0"/>
              </a:rPr>
              <a:t>     and associated warnings</a:t>
            </a:r>
          </a:p>
          <a:p>
            <a:pPr marL="640080" lvl="1" indent="-237744" fontAlgn="auto">
              <a:spcAft>
                <a:spcPts val="0"/>
              </a:spcAft>
              <a:buFont typeface="Wingdings" pitchFamily="2" charset="2"/>
              <a:buChar char="Ø"/>
              <a:defRPr/>
            </a:pPr>
            <a:r>
              <a:rPr lang="en-US" sz="1600" dirty="0" smtClean="0">
                <a:latin typeface="Calibri" panose="020F0502020204030204" pitchFamily="34" charset="0"/>
              </a:rPr>
              <a:t>Use Personal Protective Equipment (PPE) to protect self and others from</a:t>
            </a:r>
          </a:p>
          <a:p>
            <a:pPr marL="640080" lvl="1" indent="-237744" fontAlgn="auto">
              <a:spcAft>
                <a:spcPts val="0"/>
              </a:spcAft>
              <a:buFont typeface="Verdana"/>
              <a:buNone/>
              <a:defRPr/>
            </a:pPr>
            <a:r>
              <a:rPr lang="en-US" sz="1600" dirty="0" smtClean="0">
                <a:latin typeface="Calibri" panose="020F0502020204030204" pitchFamily="34" charset="0"/>
              </a:rPr>
              <a:t>      unnecessary exposures or contamination. PPE includes: gloves, mask,</a:t>
            </a:r>
          </a:p>
          <a:p>
            <a:pPr marL="640080" lvl="1" indent="-237744" fontAlgn="auto">
              <a:spcAft>
                <a:spcPts val="0"/>
              </a:spcAft>
              <a:buFont typeface="Verdana"/>
              <a:buNone/>
              <a:defRPr/>
            </a:pPr>
            <a:r>
              <a:rPr lang="en-US" sz="1600" dirty="0" smtClean="0">
                <a:latin typeface="Calibri" panose="020F0502020204030204" pitchFamily="34" charset="0"/>
              </a:rPr>
              <a:t>      goggles, respirator, etc</a:t>
            </a:r>
            <a:endParaRPr lang="en-US" sz="16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F226B927-A85D-4A8C-8436-EE578C854C21}" type="slidenum">
              <a:rPr lang="en-US"/>
              <a:pPr>
                <a:defRPr/>
              </a:pPr>
              <a:t>70</a:t>
            </a:fld>
            <a:endParaRPr lang="en-US" dirty="0"/>
          </a:p>
        </p:txBody>
      </p:sp>
    </p:spTree>
    <p:custDataLst>
      <p:tags r:id="rId1"/>
    </p:custData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bwMode="auto">
          <a:xfrm>
            <a:off x="609599" y="304800"/>
            <a:ext cx="6347713" cy="914400"/>
          </a:xfrm>
        </p:spPr>
        <p:txBody>
          <a:bodyPr vert="horz" wrap="square" lIns="91440" tIns="45720" rIns="91440" bIns="45720" numCol="1" anchorCtr="0" compatLnSpc="1">
            <a:prstTxWarp prst="textNoShape">
              <a:avLst/>
            </a:prstTxWarp>
            <a:normAutofit/>
          </a:bodyPr>
          <a:lstStyle/>
          <a:p>
            <a:pPr algn="ctr"/>
            <a:r>
              <a:rPr lang="en-US" sz="4400" b="1" dirty="0" smtClean="0">
                <a:effectLst/>
                <a:latin typeface="Times New Roman" panose="02020603050405020304" pitchFamily="18" charset="0"/>
                <a:cs typeface="Times New Roman" panose="02020603050405020304" pitchFamily="18" charset="0"/>
              </a:rPr>
              <a:t>Safety</a:t>
            </a:r>
          </a:p>
        </p:txBody>
      </p:sp>
      <p:sp>
        <p:nvSpPr>
          <p:cNvPr id="62467" name="Rectangle 3"/>
          <p:cNvSpPr>
            <a:spLocks noGrp="1" noChangeArrowheads="1"/>
          </p:cNvSpPr>
          <p:nvPr>
            <p:ph idx="1"/>
          </p:nvPr>
        </p:nvSpPr>
        <p:spPr>
          <a:xfrm>
            <a:off x="381000" y="1447800"/>
            <a:ext cx="7162800" cy="4876800"/>
          </a:xfrm>
        </p:spPr>
        <p:txBody>
          <a:bodyPr>
            <a:normAutofit fontScale="92500"/>
          </a:bodyPr>
          <a:lstStyle/>
          <a:p>
            <a:pPr marL="82296" indent="0" fontAlgn="auto">
              <a:lnSpc>
                <a:spcPct val="80000"/>
              </a:lnSpc>
              <a:spcAft>
                <a:spcPts val="0"/>
              </a:spcAft>
              <a:buNone/>
              <a:defRPr/>
            </a:pPr>
            <a:r>
              <a:rPr lang="en-US" sz="2400" dirty="0" smtClean="0">
                <a:latin typeface="Calibri" panose="020F0502020204030204" pitchFamily="34" charset="0"/>
              </a:rPr>
              <a:t>Preventing Injuries is the focus of all Hospital Safety plans.</a:t>
            </a:r>
          </a:p>
          <a:p>
            <a:pPr marL="365760" indent="-283464" fontAlgn="auto">
              <a:lnSpc>
                <a:spcPct val="80000"/>
              </a:lnSpc>
              <a:spcAft>
                <a:spcPts val="0"/>
              </a:spcAft>
              <a:buFont typeface="Wingdings 2"/>
              <a:buNone/>
              <a:defRPr/>
            </a:pPr>
            <a:r>
              <a:rPr lang="en-US" sz="2400" dirty="0" smtClean="0">
                <a:latin typeface="Calibri" panose="020F0502020204030204" pitchFamily="34" charset="0"/>
              </a:rPr>
              <a:t>If you are injured while in clinical, you should: </a:t>
            </a:r>
          </a:p>
          <a:p>
            <a:pPr marL="539496" indent="-457200" fontAlgn="auto">
              <a:lnSpc>
                <a:spcPct val="80000"/>
              </a:lnSpc>
              <a:spcAft>
                <a:spcPts val="600"/>
              </a:spcAft>
              <a:buFont typeface="+mj-lt"/>
              <a:buAutoNum type="arabicPeriod"/>
              <a:defRPr/>
            </a:pPr>
            <a:r>
              <a:rPr lang="en-US" sz="2400" dirty="0" smtClean="0">
                <a:latin typeface="Calibri" panose="020F0502020204030204" pitchFamily="34" charset="0"/>
              </a:rPr>
              <a:t>Notify both your faculty member and manager of unit. Report to Employee Health Services (EHS) if the injury is not serious and it is during the week. </a:t>
            </a:r>
          </a:p>
          <a:p>
            <a:pPr marL="539496" indent="-457200" fontAlgn="auto">
              <a:lnSpc>
                <a:spcPct val="80000"/>
              </a:lnSpc>
              <a:spcAft>
                <a:spcPts val="600"/>
              </a:spcAft>
              <a:buFont typeface="+mj-lt"/>
              <a:buAutoNum type="arabicPeriod"/>
              <a:defRPr/>
            </a:pPr>
            <a:r>
              <a:rPr lang="en-US" sz="2400" dirty="0" smtClean="0">
                <a:latin typeface="Calibri" panose="020F0502020204030204" pitchFamily="34" charset="0"/>
              </a:rPr>
              <a:t>If the injury is serious, report to the Emergency Department after informing your faculty member.</a:t>
            </a:r>
          </a:p>
          <a:p>
            <a:pPr marL="539496" indent="-457200" fontAlgn="auto">
              <a:lnSpc>
                <a:spcPct val="80000"/>
              </a:lnSpc>
              <a:spcAft>
                <a:spcPts val="600"/>
              </a:spcAft>
              <a:buFont typeface="+mj-lt"/>
              <a:buAutoNum type="arabicPeriod"/>
              <a:defRPr/>
            </a:pPr>
            <a:r>
              <a:rPr lang="en-US" sz="2400" dirty="0" smtClean="0">
                <a:latin typeface="Calibri" panose="020F0502020204030204" pitchFamily="34" charset="0"/>
              </a:rPr>
              <a:t>You must complete an Incident Report form and any additional paperwork required by your school and return it to EHS.</a:t>
            </a:r>
          </a:p>
          <a:p>
            <a:pPr marL="539496" indent="-457200" fontAlgn="auto">
              <a:lnSpc>
                <a:spcPct val="80000"/>
              </a:lnSpc>
              <a:spcAft>
                <a:spcPts val="600"/>
              </a:spcAft>
              <a:buFont typeface="+mj-lt"/>
              <a:buAutoNum type="arabicPeriod"/>
              <a:defRPr/>
            </a:pPr>
            <a:r>
              <a:rPr lang="en-US" sz="2400" dirty="0" smtClean="0">
                <a:latin typeface="Calibri" panose="020F0502020204030204" pitchFamily="34" charset="0"/>
              </a:rPr>
              <a:t>If the injury or accident involves a patient or visitor:</a:t>
            </a:r>
          </a:p>
          <a:p>
            <a:pPr marL="539496" indent="-457200" fontAlgn="auto">
              <a:lnSpc>
                <a:spcPct val="80000"/>
              </a:lnSpc>
              <a:spcAft>
                <a:spcPts val="600"/>
              </a:spcAft>
              <a:buFont typeface="+mj-lt"/>
              <a:buAutoNum type="arabicPeriod"/>
              <a:defRPr/>
            </a:pPr>
            <a:r>
              <a:rPr lang="en-US" sz="2400" dirty="0" smtClean="0">
                <a:latin typeface="Calibri" panose="020F0502020204030204" pitchFamily="34" charset="0"/>
              </a:rPr>
              <a:t>You must document the incident on a incident report and the patient’s Medical Doctor should be notified.</a:t>
            </a:r>
          </a:p>
          <a:p>
            <a:pPr marL="365760" indent="-283464" fontAlgn="auto">
              <a:lnSpc>
                <a:spcPct val="80000"/>
              </a:lnSpc>
              <a:spcAft>
                <a:spcPts val="0"/>
              </a:spcAft>
              <a:buFont typeface="Wingdings 2"/>
              <a:buChar char=""/>
              <a:defRPr/>
            </a:pPr>
            <a:endParaRPr lang="en-US" sz="2400" dirty="0" smtClean="0"/>
          </a:p>
          <a:p>
            <a:pPr marL="365760" indent="-283464" fontAlgn="auto">
              <a:lnSpc>
                <a:spcPct val="80000"/>
              </a:lnSpc>
              <a:spcAft>
                <a:spcPts val="0"/>
              </a:spcAft>
              <a:buFont typeface="Wingdings 2"/>
              <a:buChar char=""/>
              <a:defRPr/>
            </a:pPr>
            <a:endParaRPr lang="en-US" sz="2400" dirty="0" smtClean="0"/>
          </a:p>
        </p:txBody>
      </p:sp>
      <p:sp>
        <p:nvSpPr>
          <p:cNvPr id="4" name="Slide Number Placeholder 3"/>
          <p:cNvSpPr>
            <a:spLocks noGrp="1"/>
          </p:cNvSpPr>
          <p:nvPr>
            <p:ph type="sldNum" sz="quarter" idx="12"/>
          </p:nvPr>
        </p:nvSpPr>
        <p:spPr/>
        <p:txBody>
          <a:bodyPr/>
          <a:lstStyle/>
          <a:p>
            <a:pPr>
              <a:defRPr/>
            </a:pPr>
            <a:fld id="{76CFBC52-4DB4-427F-8CDB-36A968964553}" type="slidenum">
              <a:rPr lang="en-US"/>
              <a:pPr>
                <a:defRPr/>
              </a:pPr>
              <a:t>71</a:t>
            </a:fld>
            <a:endParaRPr lang="en-US" dirty="0"/>
          </a:p>
        </p:txBody>
      </p:sp>
    </p:spTree>
    <p:custDataLst>
      <p:tags r:id="rId1"/>
    </p:custData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bwMode="auto">
          <a:xfrm>
            <a:off x="609599" y="381000"/>
            <a:ext cx="6347713" cy="908712"/>
          </a:xfrm>
        </p:spPr>
        <p:txBody>
          <a:bodyPr vert="horz" wrap="square" lIns="91440" tIns="45720" rIns="91440" bIns="45720" numCol="1" anchorCtr="0" compatLnSpc="1">
            <a:prstTxWarp prst="textNoShape">
              <a:avLst/>
            </a:prstTxWarp>
            <a:normAutofit fontScale="90000"/>
          </a:bodyPr>
          <a:lstStyle/>
          <a:p>
            <a:pPr algn="ctr"/>
            <a:r>
              <a:rPr lang="en-US" sz="4800" b="1" dirty="0" smtClean="0">
                <a:effectLst/>
                <a:latin typeface="Times New Roman" panose="02020603050405020304" pitchFamily="18" charset="0"/>
                <a:cs typeface="Times New Roman" panose="02020603050405020304" pitchFamily="18" charset="0"/>
              </a:rPr>
              <a:t>Environmental Security</a:t>
            </a:r>
          </a:p>
        </p:txBody>
      </p:sp>
      <p:sp>
        <p:nvSpPr>
          <p:cNvPr id="63491" name="Rectangle 3"/>
          <p:cNvSpPr>
            <a:spLocks noGrp="1" noChangeArrowheads="1"/>
          </p:cNvSpPr>
          <p:nvPr>
            <p:ph idx="1"/>
          </p:nvPr>
        </p:nvSpPr>
        <p:spPr>
          <a:xfrm>
            <a:off x="381000" y="1447800"/>
            <a:ext cx="7848600" cy="4800600"/>
          </a:xfrm>
        </p:spPr>
        <p:txBody>
          <a:bodyPr>
            <a:normAutofit/>
          </a:bodyPr>
          <a:lstStyle/>
          <a:p>
            <a:pPr marL="365760" indent="-283464" fontAlgn="auto">
              <a:lnSpc>
                <a:spcPct val="90000"/>
              </a:lnSpc>
              <a:spcAft>
                <a:spcPts val="0"/>
              </a:spcAft>
              <a:buFont typeface="Wingdings 2"/>
              <a:buChar char=""/>
              <a:defRPr/>
            </a:pPr>
            <a:r>
              <a:rPr lang="en-US" sz="2400" dirty="0" smtClean="0">
                <a:latin typeface="Calibri" panose="020F0502020204030204" pitchFamily="34" charset="0"/>
              </a:rPr>
              <a:t>The Security Program addresses security issues related to staff, patients and visitors on the grounds of the specific hospital. As students you are visitors to the facility and must adhere to all rules and regulations.</a:t>
            </a:r>
          </a:p>
          <a:p>
            <a:pPr marL="82296" indent="0" fontAlgn="auto">
              <a:lnSpc>
                <a:spcPct val="90000"/>
              </a:lnSpc>
              <a:spcAft>
                <a:spcPts val="0"/>
              </a:spcAft>
              <a:buNone/>
              <a:defRPr/>
            </a:pPr>
            <a:endParaRPr lang="en-US" sz="2400" dirty="0" smtClean="0">
              <a:latin typeface="Calibri" panose="020F0502020204030204" pitchFamily="34" charset="0"/>
            </a:endParaRPr>
          </a:p>
          <a:p>
            <a:pPr marL="365760" indent="-283464" fontAlgn="auto">
              <a:lnSpc>
                <a:spcPct val="90000"/>
              </a:lnSpc>
              <a:spcAft>
                <a:spcPts val="0"/>
              </a:spcAft>
              <a:buFont typeface="Wingdings 2"/>
              <a:buChar char=""/>
              <a:defRPr/>
            </a:pPr>
            <a:r>
              <a:rPr lang="en-US" sz="2400" i="1" dirty="0" smtClean="0">
                <a:latin typeface="Calibri" panose="020F0502020204030204" pitchFamily="34" charset="0"/>
              </a:rPr>
              <a:t>To minimize security risks</a:t>
            </a:r>
            <a:r>
              <a:rPr lang="en-US" sz="2400" dirty="0" smtClean="0">
                <a:latin typeface="Calibri" panose="020F0502020204030204" pitchFamily="34" charset="0"/>
              </a:rPr>
              <a:t>: </a:t>
            </a:r>
          </a:p>
          <a:p>
            <a:pPr marL="640080" lvl="1" indent="-237744" fontAlgn="auto">
              <a:lnSpc>
                <a:spcPct val="90000"/>
              </a:lnSpc>
              <a:spcAft>
                <a:spcPts val="0"/>
              </a:spcAft>
              <a:buFont typeface="Wingdings" pitchFamily="2" charset="2"/>
              <a:buChar char="ü"/>
              <a:defRPr/>
            </a:pPr>
            <a:r>
              <a:rPr lang="en-US" sz="2400" dirty="0" smtClean="0">
                <a:latin typeface="Calibri" panose="020F0502020204030204" pitchFamily="34" charset="0"/>
              </a:rPr>
              <a:t>All students and faculty are required to wear ID Badges at all times and the ID badge must be visible. </a:t>
            </a:r>
          </a:p>
          <a:p>
            <a:pPr marL="640080" lvl="1" indent="-237744" fontAlgn="auto">
              <a:lnSpc>
                <a:spcPct val="90000"/>
              </a:lnSpc>
              <a:spcAft>
                <a:spcPts val="0"/>
              </a:spcAft>
              <a:buFont typeface="Wingdings" pitchFamily="2" charset="2"/>
              <a:buChar char="ü"/>
              <a:defRPr/>
            </a:pPr>
            <a:r>
              <a:rPr lang="en-US" sz="2400" dirty="0" smtClean="0">
                <a:latin typeface="Calibri" panose="020F0502020204030204" pitchFamily="34" charset="0"/>
              </a:rPr>
              <a:t>Please bring minimal personal belongings to the units and leave valuables at home or locked in your car. </a:t>
            </a:r>
          </a:p>
          <a:p>
            <a:pPr marL="640080" lvl="1" indent="-237744" fontAlgn="auto">
              <a:lnSpc>
                <a:spcPct val="90000"/>
              </a:lnSpc>
              <a:spcAft>
                <a:spcPts val="0"/>
              </a:spcAft>
              <a:buFont typeface="Wingdings" pitchFamily="2" charset="2"/>
              <a:buChar char="ü"/>
              <a:defRPr/>
            </a:pPr>
            <a:r>
              <a:rPr lang="en-US" sz="2400" dirty="0" smtClean="0">
                <a:latin typeface="Calibri" panose="020F0502020204030204" pitchFamily="34" charset="0"/>
              </a:rPr>
              <a:t>The Hospital Security staff is visible on the grounds and conduct routine patrols. </a:t>
            </a:r>
          </a:p>
          <a:p>
            <a:pPr marL="365760" indent="-283464" fontAlgn="auto">
              <a:lnSpc>
                <a:spcPct val="90000"/>
              </a:lnSpc>
              <a:spcAft>
                <a:spcPts val="0"/>
              </a:spcAft>
              <a:buFontTx/>
              <a:buNone/>
              <a:defRPr/>
            </a:pPr>
            <a:endParaRPr lang="en-US" sz="2400" dirty="0" smtClean="0">
              <a:latin typeface="Calibri" panose="020F0502020204030204" pitchFamily="34" charset="0"/>
            </a:endParaRPr>
          </a:p>
          <a:p>
            <a:pPr marL="82296" indent="0" fontAlgn="auto">
              <a:lnSpc>
                <a:spcPct val="90000"/>
              </a:lnSpc>
              <a:spcAft>
                <a:spcPts val="0"/>
              </a:spcAft>
              <a:buNone/>
              <a:defRPr/>
            </a:pPr>
            <a:endParaRPr lang="en-US" sz="2400" dirty="0" smtClean="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888F64D9-0E22-44F6-8D2D-0FB03E240599}" type="slidenum">
              <a:rPr lang="en-US"/>
              <a:pPr>
                <a:defRPr/>
              </a:pPr>
              <a:t>72</a:t>
            </a:fld>
            <a:endParaRPr lang="en-US" dirty="0"/>
          </a:p>
        </p:txBody>
      </p:sp>
    </p:spTree>
    <p:custDataLst>
      <p:tags r:id="rId1"/>
    </p:custData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p:nvPr>
        </p:nvSpPr>
        <p:spPr bwMode="auto">
          <a:xfrm>
            <a:off x="609599" y="304800"/>
            <a:ext cx="6347713" cy="990600"/>
          </a:xfrm>
        </p:spPr>
        <p:txBody>
          <a:bodyPr vert="horz" wrap="square" lIns="91440" tIns="45720" rIns="91440" bIns="45720" numCol="1" anchorCtr="0" compatLnSpc="1">
            <a:prstTxWarp prst="textNoShape">
              <a:avLst/>
            </a:prstTxWarp>
            <a:normAutofit fontScale="90000"/>
          </a:bodyPr>
          <a:lstStyle/>
          <a:p>
            <a:pPr algn="ctr"/>
            <a:r>
              <a:rPr lang="en-US" sz="6000" b="1" dirty="0" smtClean="0">
                <a:effectLst/>
                <a:latin typeface="Times New Roman" panose="02020603050405020304" pitchFamily="18" charset="0"/>
                <a:cs typeface="Times New Roman" panose="02020603050405020304" pitchFamily="18" charset="0"/>
              </a:rPr>
              <a:t>Fire Safety</a:t>
            </a:r>
          </a:p>
        </p:txBody>
      </p:sp>
      <p:sp>
        <p:nvSpPr>
          <p:cNvPr id="3" name="Content Placeholder 2"/>
          <p:cNvSpPr>
            <a:spLocks noGrp="1"/>
          </p:cNvSpPr>
          <p:nvPr>
            <p:ph idx="1"/>
          </p:nvPr>
        </p:nvSpPr>
        <p:spPr>
          <a:xfrm>
            <a:off x="304800" y="1447800"/>
            <a:ext cx="8077200" cy="4953000"/>
          </a:xfrm>
        </p:spPr>
        <p:txBody>
          <a:bodyPr>
            <a:normAutofit fontScale="92500" lnSpcReduction="10000"/>
          </a:bodyPr>
          <a:lstStyle/>
          <a:p>
            <a:pPr marL="365760" indent="-283464" fontAlgn="auto">
              <a:spcAft>
                <a:spcPts val="0"/>
              </a:spcAft>
              <a:buFont typeface="Wingdings 2"/>
              <a:buNone/>
              <a:defRPr/>
            </a:pPr>
            <a:r>
              <a:rPr lang="en-US" sz="2400" dirty="0" smtClean="0">
                <a:latin typeface="Calibri" panose="020F0502020204030204" pitchFamily="34" charset="0"/>
              </a:rPr>
              <a:t>Fire safety is a responsibility we all share. </a:t>
            </a:r>
          </a:p>
          <a:p>
            <a:pPr marL="365760" indent="-283464" fontAlgn="auto">
              <a:spcAft>
                <a:spcPts val="0"/>
              </a:spcAft>
              <a:buFont typeface="Wingdings 2"/>
              <a:buNone/>
              <a:defRPr/>
            </a:pPr>
            <a:r>
              <a:rPr lang="en-US" sz="2400" dirty="0" smtClean="0">
                <a:latin typeface="Calibri" panose="020F0502020204030204" pitchFamily="34" charset="0"/>
              </a:rPr>
              <a:t>Here are some guidelines to keep in mind:</a:t>
            </a:r>
          </a:p>
          <a:p>
            <a:pPr marL="365760" indent="-283464" fontAlgn="auto">
              <a:spcAft>
                <a:spcPts val="0"/>
              </a:spcAft>
              <a:buFont typeface="Wingdings 2"/>
              <a:buChar char=""/>
              <a:defRPr/>
            </a:pPr>
            <a:r>
              <a:rPr lang="en-US" sz="2400" dirty="0" smtClean="0">
                <a:latin typeface="Calibri" panose="020F0502020204030204" pitchFamily="34" charset="0"/>
              </a:rPr>
              <a:t>Know who your Safety Officer is and how to contact him or her</a:t>
            </a:r>
          </a:p>
          <a:p>
            <a:pPr marL="365760" indent="-283464" fontAlgn="auto">
              <a:spcAft>
                <a:spcPts val="0"/>
              </a:spcAft>
              <a:buFont typeface="Wingdings 2"/>
              <a:buChar char=""/>
              <a:defRPr/>
            </a:pPr>
            <a:r>
              <a:rPr lang="en-US" sz="2400" dirty="0" smtClean="0">
                <a:latin typeface="Calibri" panose="020F0502020204030204" pitchFamily="34" charset="0"/>
              </a:rPr>
              <a:t>Keep fire exit doors and exit access corridors clear of equipment and clutter</a:t>
            </a:r>
          </a:p>
          <a:p>
            <a:pPr marL="365760" indent="-283464" fontAlgn="auto">
              <a:spcAft>
                <a:spcPts val="0"/>
              </a:spcAft>
              <a:buFont typeface="Wingdings 2"/>
              <a:buChar char=""/>
              <a:defRPr/>
            </a:pPr>
            <a:r>
              <a:rPr lang="en-US" sz="2400" dirty="0" smtClean="0">
                <a:latin typeface="Calibri" panose="020F0502020204030204" pitchFamily="34" charset="0"/>
              </a:rPr>
              <a:t>Know the location of the following in your work area:</a:t>
            </a:r>
          </a:p>
          <a:p>
            <a:pPr marL="640080" lvl="1" indent="-237744" fontAlgn="auto">
              <a:spcAft>
                <a:spcPts val="0"/>
              </a:spcAft>
              <a:buFont typeface="Wingdings" pitchFamily="2" charset="2"/>
              <a:buChar char="Ø"/>
              <a:defRPr/>
            </a:pPr>
            <a:r>
              <a:rPr lang="en-US" sz="2400" dirty="0" smtClean="0">
                <a:latin typeface="Calibri" panose="020F0502020204030204" pitchFamily="34" charset="0"/>
              </a:rPr>
              <a:t>Fire alarm pull box stations</a:t>
            </a:r>
          </a:p>
          <a:p>
            <a:pPr marL="640080" lvl="1" indent="-237744" fontAlgn="auto">
              <a:spcAft>
                <a:spcPts val="0"/>
              </a:spcAft>
              <a:buFont typeface="Wingdings" pitchFamily="2" charset="2"/>
              <a:buChar char="Ø"/>
              <a:defRPr/>
            </a:pPr>
            <a:r>
              <a:rPr lang="en-US" sz="2400" dirty="0" smtClean="0">
                <a:latin typeface="Calibri" panose="020F0502020204030204" pitchFamily="34" charset="0"/>
              </a:rPr>
              <a:t>Fire extinguisher(s)</a:t>
            </a:r>
          </a:p>
          <a:p>
            <a:pPr marL="640080" lvl="1" indent="-237744" fontAlgn="auto">
              <a:spcAft>
                <a:spcPts val="0"/>
              </a:spcAft>
              <a:buFont typeface="Wingdings" pitchFamily="2" charset="2"/>
              <a:buChar char="Ø"/>
              <a:defRPr/>
            </a:pPr>
            <a:r>
              <a:rPr lang="en-US" sz="2400" dirty="0" smtClean="0">
                <a:latin typeface="Calibri" panose="020F0502020204030204" pitchFamily="34" charset="0"/>
              </a:rPr>
              <a:t>Means of egress</a:t>
            </a:r>
          </a:p>
          <a:p>
            <a:pPr marL="365760" indent="-283464" fontAlgn="auto">
              <a:spcAft>
                <a:spcPts val="0"/>
              </a:spcAft>
              <a:buFont typeface="Wingdings 2"/>
              <a:buChar char=""/>
              <a:defRPr/>
            </a:pPr>
            <a:r>
              <a:rPr lang="en-US" sz="2400" dirty="0" smtClean="0">
                <a:latin typeface="Calibri" panose="020F0502020204030204" pitchFamily="34" charset="0"/>
              </a:rPr>
              <a:t>All team members and students participate in fire drills.</a:t>
            </a:r>
          </a:p>
          <a:p>
            <a:pPr marL="365760" indent="-283464" fontAlgn="auto">
              <a:spcAft>
                <a:spcPts val="0"/>
              </a:spcAft>
              <a:buFont typeface="Wingdings 2"/>
              <a:buChar char=""/>
              <a:defRPr/>
            </a:pPr>
            <a:r>
              <a:rPr lang="en-US" sz="2400" dirty="0" smtClean="0">
                <a:latin typeface="Calibri" panose="020F0502020204030204" pitchFamily="34" charset="0"/>
              </a:rPr>
              <a:t>Refer to the site-specific EOC Safety manual for details of the fire and life safety systems and procedures.</a:t>
            </a:r>
            <a:endParaRPr lang="en-US" sz="24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23B25A6D-7ED9-4B47-B88A-E094A408DB5C}" type="slidenum">
              <a:rPr lang="en-US"/>
              <a:pPr>
                <a:defRPr/>
              </a:pPr>
              <a:t>73</a:t>
            </a:fld>
            <a:endParaRPr lang="en-US" dirty="0"/>
          </a:p>
        </p:txBody>
      </p:sp>
    </p:spTree>
    <p:custDataLst>
      <p:tags r:id="rId1"/>
    </p:custData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47800" y="0"/>
            <a:ext cx="7486650" cy="1676400"/>
          </a:xfrm>
        </p:spPr>
        <p:txBody>
          <a:bodyPr>
            <a:normAutofit/>
          </a:bodyPr>
          <a:lstStyle/>
          <a:p>
            <a:pPr fontAlgn="auto">
              <a:spcAft>
                <a:spcPts val="0"/>
              </a:spcAft>
              <a:defRPr/>
            </a:pPr>
            <a:r>
              <a:rPr lang="en-US" b="1" dirty="0" smtClean="0">
                <a:solidFill>
                  <a:schemeClr val="tx2">
                    <a:satMod val="130000"/>
                  </a:schemeClr>
                </a:solidFill>
                <a:effectLst/>
                <a:latin typeface="Times New Roman" panose="02020603050405020304" pitchFamily="18" charset="0"/>
                <a:cs typeface="Times New Roman" panose="02020603050405020304" pitchFamily="18" charset="0"/>
              </a:rPr>
              <a:t>Fire Safety: Types of Fire Extinguishers and Their Use</a:t>
            </a:r>
            <a:endParaRPr lang="en-US" dirty="0">
              <a:solidFill>
                <a:schemeClr val="tx2">
                  <a:satMod val="130000"/>
                </a:schemeClr>
              </a:solidFill>
              <a:effectLst/>
              <a:latin typeface="Times New Roman" panose="02020603050405020304" pitchFamily="18" charset="0"/>
              <a:cs typeface="Times New Roman" panose="02020603050405020304" pitchFamily="18"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117079749"/>
              </p:ext>
            </p:extLst>
          </p:nvPr>
        </p:nvGraphicFramePr>
        <p:xfrm>
          <a:off x="685800" y="1676400"/>
          <a:ext cx="7467601" cy="5008513"/>
        </p:xfrm>
        <a:graphic>
          <a:graphicData uri="http://schemas.openxmlformats.org/drawingml/2006/table">
            <a:tbl>
              <a:tblPr firstRow="1" bandRow="1">
                <a:tableStyleId>{5C22544A-7EE6-4342-B048-85BDC9FD1C3A}</a:tableStyleId>
              </a:tblPr>
              <a:tblGrid>
                <a:gridCol w="1746384">
                  <a:extLst>
                    <a:ext uri="{9D8B030D-6E8A-4147-A177-3AD203B41FA5}">
                      <a16:colId xmlns:a16="http://schemas.microsoft.com/office/drawing/2014/main" val="20000"/>
                    </a:ext>
                  </a:extLst>
                </a:gridCol>
                <a:gridCol w="2213904">
                  <a:extLst>
                    <a:ext uri="{9D8B030D-6E8A-4147-A177-3AD203B41FA5}">
                      <a16:colId xmlns:a16="http://schemas.microsoft.com/office/drawing/2014/main" val="20001"/>
                    </a:ext>
                  </a:extLst>
                </a:gridCol>
                <a:gridCol w="1644110">
                  <a:extLst>
                    <a:ext uri="{9D8B030D-6E8A-4147-A177-3AD203B41FA5}">
                      <a16:colId xmlns:a16="http://schemas.microsoft.com/office/drawing/2014/main" val="20002"/>
                    </a:ext>
                  </a:extLst>
                </a:gridCol>
                <a:gridCol w="1863203">
                  <a:extLst>
                    <a:ext uri="{9D8B030D-6E8A-4147-A177-3AD203B41FA5}">
                      <a16:colId xmlns:a16="http://schemas.microsoft.com/office/drawing/2014/main" val="20003"/>
                    </a:ext>
                  </a:extLst>
                </a:gridCol>
              </a:tblGrid>
              <a:tr h="622185">
                <a:tc>
                  <a:txBody>
                    <a:bodyPr/>
                    <a:lstStyle/>
                    <a:p>
                      <a:pPr algn="ctr"/>
                      <a:r>
                        <a:rPr kumimoji="0" lang="en-US" sz="1800" b="1" kern="1200" baseline="0" dirty="0" smtClean="0">
                          <a:solidFill>
                            <a:schemeClr val="lt1"/>
                          </a:solidFill>
                          <a:latin typeface="+mn-lt"/>
                          <a:ea typeface="+mn-ea"/>
                          <a:cs typeface="+mn-cs"/>
                        </a:rPr>
                        <a:t>Type of Fire</a:t>
                      </a:r>
                      <a:endParaRPr lang="en-US" dirty="0"/>
                    </a:p>
                  </a:txBody>
                  <a:tcPr/>
                </a:tc>
                <a:tc>
                  <a:txBody>
                    <a:bodyPr/>
                    <a:lstStyle/>
                    <a:p>
                      <a:pPr algn="ctr"/>
                      <a:r>
                        <a:rPr kumimoji="0" lang="en-US" sz="1800" b="1" kern="1200" baseline="0" dirty="0" smtClean="0">
                          <a:solidFill>
                            <a:schemeClr val="lt1"/>
                          </a:solidFill>
                          <a:latin typeface="+mn-lt"/>
                          <a:ea typeface="+mn-ea"/>
                          <a:cs typeface="+mn-cs"/>
                        </a:rPr>
                        <a:t>Examples</a:t>
                      </a:r>
                      <a:endParaRPr lang="en-US" dirty="0"/>
                    </a:p>
                  </a:txBody>
                  <a:tcPr/>
                </a:tc>
                <a:tc>
                  <a:txBody>
                    <a:bodyPr/>
                    <a:lstStyle/>
                    <a:p>
                      <a:pPr algn="ctr"/>
                      <a:r>
                        <a:rPr kumimoji="0" lang="en-US" sz="1800" b="1" kern="1200" baseline="0" dirty="0" smtClean="0">
                          <a:solidFill>
                            <a:schemeClr val="lt1"/>
                          </a:solidFill>
                          <a:latin typeface="+mn-lt"/>
                          <a:ea typeface="+mn-ea"/>
                          <a:cs typeface="+mn-cs"/>
                        </a:rPr>
                        <a:t>Extinguisher Type/ Color</a:t>
                      </a:r>
                      <a:endParaRPr lang="en-US" dirty="0"/>
                    </a:p>
                  </a:txBody>
                  <a:tcPr/>
                </a:tc>
                <a:tc>
                  <a:txBody>
                    <a:bodyPr/>
                    <a:lstStyle/>
                    <a:p>
                      <a:pPr algn="ctr"/>
                      <a:r>
                        <a:rPr kumimoji="0" lang="en-US" sz="1800" b="1" kern="1200" baseline="0" dirty="0" smtClean="0">
                          <a:solidFill>
                            <a:schemeClr val="lt1"/>
                          </a:solidFill>
                          <a:latin typeface="+mn-lt"/>
                          <a:ea typeface="+mn-ea"/>
                          <a:cs typeface="+mn-cs"/>
                        </a:rPr>
                        <a:t>Extinguisher</a:t>
                      </a:r>
                    </a:p>
                    <a:p>
                      <a:pPr algn="ctr"/>
                      <a:r>
                        <a:rPr kumimoji="0" lang="en-US" sz="1800" b="1" kern="1200" baseline="0" dirty="0" smtClean="0">
                          <a:solidFill>
                            <a:schemeClr val="lt1"/>
                          </a:solidFill>
                          <a:latin typeface="+mn-lt"/>
                          <a:ea typeface="+mn-ea"/>
                          <a:cs typeface="+mn-cs"/>
                        </a:rPr>
                        <a:t>Content</a:t>
                      </a:r>
                      <a:endParaRPr lang="en-US" dirty="0"/>
                    </a:p>
                  </a:txBody>
                  <a:tcPr/>
                </a:tc>
                <a:extLst>
                  <a:ext uri="{0D108BD9-81ED-4DB2-BD59-A6C34878D82A}">
                    <a16:rowId xmlns:a16="http://schemas.microsoft.com/office/drawing/2014/main" val="10000"/>
                  </a:ext>
                </a:extLst>
              </a:tr>
              <a:tr h="1211132">
                <a:tc>
                  <a:txBody>
                    <a:bodyPr/>
                    <a:lstStyle/>
                    <a:p>
                      <a:r>
                        <a:rPr kumimoji="0" lang="en-US" sz="1400" kern="1200" baseline="0" dirty="0" smtClean="0">
                          <a:solidFill>
                            <a:schemeClr val="dk1"/>
                          </a:solidFill>
                          <a:latin typeface="+mn-lt"/>
                          <a:ea typeface="+mn-ea"/>
                          <a:cs typeface="+mn-cs"/>
                        </a:rPr>
                        <a:t>TYPE A</a:t>
                      </a:r>
                    </a:p>
                    <a:p>
                      <a:r>
                        <a:rPr kumimoji="0" lang="en-US" sz="1400" kern="1200" baseline="0" dirty="0" smtClean="0">
                          <a:solidFill>
                            <a:schemeClr val="dk1"/>
                          </a:solidFill>
                          <a:latin typeface="+mn-lt"/>
                          <a:ea typeface="+mn-ea"/>
                          <a:cs typeface="+mn-cs"/>
                        </a:rPr>
                        <a:t>FIRE</a:t>
                      </a:r>
                      <a:endParaRPr lang="en-US" sz="1400" dirty="0"/>
                    </a:p>
                  </a:txBody>
                  <a:tcPr/>
                </a:tc>
                <a:tc>
                  <a:txBody>
                    <a:bodyPr/>
                    <a:lstStyle/>
                    <a:p>
                      <a:r>
                        <a:rPr kumimoji="0" lang="en-US" sz="1400" kern="1200" baseline="0" dirty="0" smtClean="0">
                          <a:solidFill>
                            <a:schemeClr val="dk1"/>
                          </a:solidFill>
                          <a:latin typeface="+mn-lt"/>
                          <a:ea typeface="+mn-ea"/>
                          <a:cs typeface="+mn-cs"/>
                        </a:rPr>
                        <a:t>Ordinary Combustible:</a:t>
                      </a:r>
                    </a:p>
                    <a:p>
                      <a:r>
                        <a:rPr kumimoji="0" lang="en-US" sz="1400" kern="1200" baseline="0" dirty="0" smtClean="0">
                          <a:solidFill>
                            <a:schemeClr val="dk1"/>
                          </a:solidFill>
                          <a:latin typeface="+mn-lt"/>
                          <a:ea typeface="+mn-ea"/>
                          <a:cs typeface="+mn-cs"/>
                        </a:rPr>
                        <a:t>Paper, wood, linen, etc….Normally extinguished by cooling</a:t>
                      </a:r>
                      <a:endParaRPr lang="en-US" sz="1400" dirty="0"/>
                    </a:p>
                  </a:txBody>
                  <a:tcPr/>
                </a:tc>
                <a:tc>
                  <a:txBody>
                    <a:bodyPr/>
                    <a:lstStyle/>
                    <a:p>
                      <a:endParaRPr kumimoji="0" lang="en-US" sz="1400" kern="1200" baseline="0" dirty="0" smtClean="0">
                        <a:solidFill>
                          <a:schemeClr val="dk1"/>
                        </a:solidFill>
                        <a:latin typeface="+mn-lt"/>
                        <a:ea typeface="+mn-ea"/>
                        <a:cs typeface="+mn-cs"/>
                      </a:endParaRPr>
                    </a:p>
                    <a:p>
                      <a:r>
                        <a:rPr kumimoji="0" lang="en-US" sz="1400" kern="1200" baseline="0" dirty="0" smtClean="0">
                          <a:solidFill>
                            <a:schemeClr val="dk1"/>
                          </a:solidFill>
                          <a:latin typeface="+mn-lt"/>
                          <a:ea typeface="+mn-ea"/>
                          <a:cs typeface="+mn-cs"/>
                        </a:rPr>
                        <a:t>Type A (Silver)</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baseline="0" dirty="0" smtClean="0">
                        <a:latin typeface="Calibri"/>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800" baseline="0" dirty="0" smtClean="0">
                          <a:latin typeface="Calibri"/>
                        </a:rPr>
                        <a:t>Water</a:t>
                      </a:r>
                      <a:endParaRPr lang="en-US" dirty="0"/>
                    </a:p>
                  </a:txBody>
                  <a:tcPr/>
                </a:tc>
                <a:extLst>
                  <a:ext uri="{0D108BD9-81ED-4DB2-BD59-A6C34878D82A}">
                    <a16:rowId xmlns:a16="http://schemas.microsoft.com/office/drawing/2014/main" val="10001"/>
                  </a:ext>
                </a:extLst>
              </a:tr>
              <a:tr h="1267541">
                <a:tc>
                  <a:txBody>
                    <a:bodyPr/>
                    <a:lstStyle/>
                    <a:p>
                      <a:r>
                        <a:rPr kumimoji="0" lang="en-US" sz="1400" kern="1200" baseline="0" dirty="0" smtClean="0">
                          <a:solidFill>
                            <a:schemeClr val="dk1"/>
                          </a:solidFill>
                          <a:latin typeface="+mn-lt"/>
                          <a:ea typeface="+mn-ea"/>
                          <a:cs typeface="+mn-cs"/>
                        </a:rPr>
                        <a:t>TYPE B</a:t>
                      </a:r>
                    </a:p>
                    <a:p>
                      <a:r>
                        <a:rPr kumimoji="0" lang="en-US" sz="1400" kern="1200" baseline="0" dirty="0" smtClean="0">
                          <a:solidFill>
                            <a:schemeClr val="dk1"/>
                          </a:solidFill>
                          <a:latin typeface="+mn-lt"/>
                          <a:ea typeface="+mn-ea"/>
                          <a:cs typeface="+mn-cs"/>
                        </a:rPr>
                        <a:t>FIRE</a:t>
                      </a:r>
                      <a:endParaRPr lang="en-US" sz="1400" dirty="0"/>
                    </a:p>
                  </a:txBody>
                  <a:tcPr/>
                </a:tc>
                <a:tc>
                  <a:txBody>
                    <a:bodyPr/>
                    <a:lstStyle/>
                    <a:p>
                      <a:r>
                        <a:rPr kumimoji="0" lang="en-US" sz="1400" kern="1200" baseline="0" dirty="0" smtClean="0">
                          <a:solidFill>
                            <a:schemeClr val="dk1"/>
                          </a:solidFill>
                          <a:latin typeface="+mn-lt"/>
                          <a:ea typeface="+mn-ea"/>
                          <a:cs typeface="+mn-cs"/>
                        </a:rPr>
                        <a:t>Flammable Liquid:</a:t>
                      </a:r>
                    </a:p>
                    <a:p>
                      <a:r>
                        <a:rPr kumimoji="0" lang="en-US" sz="1400" kern="1200" baseline="0" dirty="0" smtClean="0">
                          <a:solidFill>
                            <a:schemeClr val="dk1"/>
                          </a:solidFill>
                          <a:latin typeface="+mn-lt"/>
                          <a:ea typeface="+mn-ea"/>
                          <a:cs typeface="+mn-cs"/>
                        </a:rPr>
                        <a:t>Grease, oil, alcohol, gasoline, benzene etc. Best extinguished by smothering</a:t>
                      </a:r>
                      <a:endParaRPr lang="en-US" sz="1400" dirty="0"/>
                    </a:p>
                  </a:txBody>
                  <a:tcPr/>
                </a:tc>
                <a:tc rowSpan="2">
                  <a:txBody>
                    <a:bodyPr/>
                    <a:lstStyle/>
                    <a:p>
                      <a:endParaRPr kumimoji="0" lang="en-US" sz="1400" kern="1200" baseline="0" dirty="0" smtClean="0">
                        <a:solidFill>
                          <a:schemeClr val="dk1"/>
                        </a:solidFill>
                        <a:latin typeface="+mn-lt"/>
                        <a:ea typeface="+mn-ea"/>
                        <a:cs typeface="+mn-cs"/>
                      </a:endParaRPr>
                    </a:p>
                    <a:p>
                      <a:endParaRPr kumimoji="0" lang="en-US" sz="1400" kern="1200" baseline="0" dirty="0" smtClean="0">
                        <a:solidFill>
                          <a:schemeClr val="dk1"/>
                        </a:solidFill>
                        <a:latin typeface="+mn-lt"/>
                        <a:ea typeface="+mn-ea"/>
                        <a:cs typeface="+mn-cs"/>
                      </a:endParaRPr>
                    </a:p>
                    <a:p>
                      <a:endParaRPr kumimoji="0" lang="en-US" sz="1400" kern="1200" baseline="0" dirty="0" smtClean="0">
                        <a:solidFill>
                          <a:schemeClr val="dk1"/>
                        </a:solidFill>
                        <a:latin typeface="+mn-lt"/>
                        <a:ea typeface="+mn-ea"/>
                        <a:cs typeface="+mn-cs"/>
                      </a:endParaRPr>
                    </a:p>
                    <a:p>
                      <a:r>
                        <a:rPr kumimoji="0" lang="en-US" sz="1400" kern="1200" baseline="0" dirty="0" smtClean="0">
                          <a:solidFill>
                            <a:schemeClr val="dk1"/>
                          </a:solidFill>
                          <a:latin typeface="+mn-lt"/>
                          <a:ea typeface="+mn-ea"/>
                          <a:cs typeface="+mn-cs"/>
                        </a:rPr>
                        <a:t>Type B &amp; C</a:t>
                      </a:r>
                    </a:p>
                    <a:p>
                      <a:r>
                        <a:rPr kumimoji="0" lang="en-US" sz="1400" kern="1200" baseline="0" dirty="0" smtClean="0">
                          <a:solidFill>
                            <a:schemeClr val="dk1"/>
                          </a:solidFill>
                          <a:latin typeface="+mn-lt"/>
                          <a:ea typeface="+mn-ea"/>
                          <a:cs typeface="+mn-cs"/>
                        </a:rPr>
                        <a:t>(Red &amp; funnel on</a:t>
                      </a:r>
                    </a:p>
                    <a:p>
                      <a:r>
                        <a:rPr kumimoji="0" lang="en-US" sz="1400" kern="1200" baseline="0" dirty="0" smtClean="0">
                          <a:solidFill>
                            <a:schemeClr val="dk1"/>
                          </a:solidFill>
                          <a:latin typeface="+mn-lt"/>
                          <a:ea typeface="+mn-ea"/>
                          <a:cs typeface="+mn-cs"/>
                        </a:rPr>
                        <a:t>hose)</a:t>
                      </a:r>
                      <a:endParaRPr lang="en-US" sz="1400" dirty="0"/>
                    </a:p>
                  </a:txBody>
                  <a:tcPr/>
                </a:tc>
                <a:tc rowSpan="2">
                  <a:txBody>
                    <a:bodyPr/>
                    <a:lstStyle/>
                    <a:p>
                      <a:endParaRPr lang="en-US" dirty="0" smtClean="0"/>
                    </a:p>
                    <a:p>
                      <a:endParaRPr lang="en-US" dirty="0" smtClean="0"/>
                    </a:p>
                    <a:p>
                      <a:pPr algn="ctr"/>
                      <a:r>
                        <a:rPr lang="en-US" dirty="0" smtClean="0"/>
                        <a:t>Carbon </a:t>
                      </a:r>
                    </a:p>
                    <a:p>
                      <a:pPr algn="ctr"/>
                      <a:r>
                        <a:rPr lang="en-US" dirty="0" smtClean="0"/>
                        <a:t>dioxide</a:t>
                      </a:r>
                      <a:endParaRPr lang="en-US" dirty="0"/>
                    </a:p>
                  </a:txBody>
                  <a:tcPr/>
                </a:tc>
                <a:extLst>
                  <a:ext uri="{0D108BD9-81ED-4DB2-BD59-A6C34878D82A}">
                    <a16:rowId xmlns:a16="http://schemas.microsoft.com/office/drawing/2014/main" val="10002"/>
                  </a:ext>
                </a:extLst>
              </a:tr>
              <a:tr h="887971">
                <a:tc>
                  <a:txBody>
                    <a:bodyPr/>
                    <a:lstStyle/>
                    <a:p>
                      <a:r>
                        <a:rPr kumimoji="0" lang="en-US" sz="1400" kern="1200" baseline="0" dirty="0" smtClean="0">
                          <a:solidFill>
                            <a:schemeClr val="dk1"/>
                          </a:solidFill>
                          <a:latin typeface="+mn-lt"/>
                          <a:ea typeface="+mn-ea"/>
                          <a:cs typeface="+mn-cs"/>
                        </a:rPr>
                        <a:t>TYPE C </a:t>
                      </a:r>
                    </a:p>
                    <a:p>
                      <a:r>
                        <a:rPr kumimoji="0" lang="en-US" sz="1400" kern="1200" baseline="0" dirty="0" smtClean="0">
                          <a:solidFill>
                            <a:schemeClr val="dk1"/>
                          </a:solidFill>
                          <a:latin typeface="+mn-lt"/>
                          <a:ea typeface="+mn-ea"/>
                          <a:cs typeface="+mn-cs"/>
                        </a:rPr>
                        <a:t>FIRE</a:t>
                      </a:r>
                      <a:endParaRPr lang="en-US" sz="1400" dirty="0"/>
                    </a:p>
                  </a:txBody>
                  <a:tcPr/>
                </a:tc>
                <a:tc>
                  <a:txBody>
                    <a:bodyPr/>
                    <a:lstStyle/>
                    <a:p>
                      <a:r>
                        <a:rPr kumimoji="0" lang="en-US" sz="1400" kern="1200" baseline="0" dirty="0" smtClean="0">
                          <a:solidFill>
                            <a:schemeClr val="dk1"/>
                          </a:solidFill>
                          <a:latin typeface="+mn-lt"/>
                          <a:ea typeface="+mn-ea"/>
                          <a:cs typeface="+mn-cs"/>
                        </a:rPr>
                        <a:t>Electrical Equipment:</a:t>
                      </a:r>
                    </a:p>
                    <a:p>
                      <a:r>
                        <a:rPr kumimoji="0" lang="en-US" sz="1400" kern="1200" baseline="0" dirty="0" smtClean="0">
                          <a:solidFill>
                            <a:schemeClr val="dk1"/>
                          </a:solidFill>
                          <a:latin typeface="+mn-lt"/>
                          <a:ea typeface="+mn-ea"/>
                          <a:cs typeface="+mn-cs"/>
                        </a:rPr>
                        <a:t>Wiring,  Best with non-conductive extinguishing</a:t>
                      </a:r>
                    </a:p>
                    <a:p>
                      <a:r>
                        <a:rPr kumimoji="0" lang="en-US" sz="1400" kern="1200" baseline="0" dirty="0" smtClean="0">
                          <a:solidFill>
                            <a:schemeClr val="dk1"/>
                          </a:solidFill>
                          <a:latin typeface="+mn-lt"/>
                          <a:ea typeface="+mn-ea"/>
                          <a:cs typeface="+mn-cs"/>
                        </a:rPr>
                        <a:t>agent</a:t>
                      </a:r>
                      <a:endParaRPr lang="en-US" sz="1400" dirty="0"/>
                    </a:p>
                  </a:txBody>
                  <a:tcPr/>
                </a:tc>
                <a:tc vMerge="1">
                  <a:txBody>
                    <a:bodyPr/>
                    <a:lstStyle/>
                    <a:p>
                      <a:endParaRPr lang="en-US" dirty="0"/>
                    </a:p>
                  </a:txBody>
                  <a:tcPr/>
                </a:tc>
                <a:tc vMerge="1">
                  <a:txBody>
                    <a:bodyPr/>
                    <a:lstStyle/>
                    <a:p>
                      <a:endParaRPr lang="en-US"/>
                    </a:p>
                  </a:txBody>
                  <a:tcPr/>
                </a:tc>
                <a:extLst>
                  <a:ext uri="{0D108BD9-81ED-4DB2-BD59-A6C34878D82A}">
                    <a16:rowId xmlns:a16="http://schemas.microsoft.com/office/drawing/2014/main" val="10003"/>
                  </a:ext>
                </a:extLst>
              </a:tr>
              <a:tr h="887971">
                <a:tc>
                  <a:txBody>
                    <a:bodyPr/>
                    <a:lstStyle/>
                    <a:p>
                      <a:r>
                        <a:rPr kumimoji="0" lang="en-US" sz="1400" kern="1200" baseline="0" dirty="0" smtClean="0">
                          <a:solidFill>
                            <a:schemeClr val="dk1"/>
                          </a:solidFill>
                          <a:latin typeface="+mn-lt"/>
                          <a:ea typeface="+mn-ea"/>
                          <a:cs typeface="+mn-cs"/>
                        </a:rPr>
                        <a:t>All of the</a:t>
                      </a:r>
                    </a:p>
                    <a:p>
                      <a:r>
                        <a:rPr kumimoji="0" lang="en-US" sz="1400" kern="1200" baseline="0" dirty="0" smtClean="0">
                          <a:solidFill>
                            <a:schemeClr val="dk1"/>
                          </a:solidFill>
                          <a:latin typeface="+mn-lt"/>
                          <a:ea typeface="+mn-ea"/>
                          <a:cs typeface="+mn-cs"/>
                        </a:rPr>
                        <a:t>above</a:t>
                      </a:r>
                      <a:endParaRPr lang="en-US" sz="1400" dirty="0"/>
                    </a:p>
                  </a:txBody>
                  <a:tcPr/>
                </a:tc>
                <a:tc>
                  <a:txBody>
                    <a:bodyPr/>
                    <a:lstStyle/>
                    <a:p>
                      <a:r>
                        <a:rPr kumimoji="0" lang="en-US" sz="1400" kern="1200" baseline="0" dirty="0" smtClean="0">
                          <a:solidFill>
                            <a:schemeClr val="dk1"/>
                          </a:solidFill>
                          <a:latin typeface="+mn-lt"/>
                          <a:ea typeface="+mn-ea"/>
                          <a:cs typeface="+mn-cs"/>
                        </a:rPr>
                        <a:t>All of the above</a:t>
                      </a:r>
                      <a:endParaRPr lang="en-US" sz="1400" dirty="0"/>
                    </a:p>
                  </a:txBody>
                  <a:tcPr/>
                </a:tc>
                <a:tc>
                  <a:txBody>
                    <a:bodyPr/>
                    <a:lstStyle/>
                    <a:p>
                      <a:r>
                        <a:rPr kumimoji="0" lang="en-US" sz="1400" kern="1200" baseline="0" dirty="0" smtClean="0">
                          <a:solidFill>
                            <a:schemeClr val="dk1"/>
                          </a:solidFill>
                          <a:latin typeface="+mn-lt"/>
                          <a:ea typeface="+mn-ea"/>
                          <a:cs typeface="+mn-cs"/>
                        </a:rPr>
                        <a:t>Type A/B/C</a:t>
                      </a:r>
                    </a:p>
                    <a:p>
                      <a:r>
                        <a:rPr kumimoji="0" lang="en-US" sz="1400" kern="1200" baseline="0" dirty="0" smtClean="0">
                          <a:solidFill>
                            <a:schemeClr val="dk1"/>
                          </a:solidFill>
                          <a:latin typeface="+mn-lt"/>
                          <a:ea typeface="+mn-ea"/>
                          <a:cs typeface="+mn-cs"/>
                        </a:rPr>
                        <a:t>Multi Purpose</a:t>
                      </a:r>
                    </a:p>
                    <a:p>
                      <a:r>
                        <a:rPr kumimoji="0" lang="en-US" sz="1400" kern="1200" baseline="0" dirty="0" smtClean="0">
                          <a:solidFill>
                            <a:schemeClr val="dk1"/>
                          </a:solidFill>
                          <a:latin typeface="+mn-lt"/>
                          <a:ea typeface="+mn-ea"/>
                          <a:cs typeface="+mn-cs"/>
                        </a:rPr>
                        <a:t>(Red &amp; funnel on</a:t>
                      </a:r>
                    </a:p>
                    <a:p>
                      <a:r>
                        <a:rPr kumimoji="0" lang="en-US" sz="1400" kern="1200" baseline="0" dirty="0" smtClean="0">
                          <a:solidFill>
                            <a:schemeClr val="dk1"/>
                          </a:solidFill>
                          <a:latin typeface="+mn-lt"/>
                          <a:ea typeface="+mn-ea"/>
                          <a:cs typeface="+mn-cs"/>
                        </a:rPr>
                        <a:t>hose)</a:t>
                      </a:r>
                      <a:endParaRPr lang="en-US" sz="1400" dirty="0"/>
                    </a:p>
                  </a:txBody>
                  <a:tcPr/>
                </a:tc>
                <a:tc>
                  <a:txBody>
                    <a:bodyPr/>
                    <a:lstStyle/>
                    <a:p>
                      <a:pPr algn="ctr"/>
                      <a:r>
                        <a:rPr kumimoji="0" lang="en-US" sz="1600" kern="1200" baseline="0" dirty="0" smtClean="0">
                          <a:solidFill>
                            <a:schemeClr val="dk1"/>
                          </a:solidFill>
                          <a:latin typeface="+mn-lt"/>
                          <a:ea typeface="+mn-ea"/>
                          <a:cs typeface="+mn-cs"/>
                        </a:rPr>
                        <a:t>Dry</a:t>
                      </a:r>
                    </a:p>
                    <a:p>
                      <a:pPr algn="ctr"/>
                      <a:r>
                        <a:rPr kumimoji="0" lang="en-US" sz="1600" kern="1200" baseline="0" dirty="0" smtClean="0">
                          <a:solidFill>
                            <a:schemeClr val="dk1"/>
                          </a:solidFill>
                          <a:latin typeface="+mn-lt"/>
                          <a:ea typeface="+mn-ea"/>
                          <a:cs typeface="+mn-cs"/>
                        </a:rPr>
                        <a:t>chemical</a:t>
                      </a:r>
                      <a:endParaRPr lang="en-US" sz="1600" dirty="0"/>
                    </a:p>
                  </a:txBody>
                  <a:tcPr/>
                </a:tc>
                <a:extLst>
                  <a:ext uri="{0D108BD9-81ED-4DB2-BD59-A6C34878D82A}">
                    <a16:rowId xmlns:a16="http://schemas.microsoft.com/office/drawing/2014/main" val="10004"/>
                  </a:ext>
                </a:extLst>
              </a:tr>
            </a:tbl>
          </a:graphicData>
        </a:graphic>
      </p:graphicFrame>
      <p:sp>
        <p:nvSpPr>
          <p:cNvPr id="5" name="Slide Number Placeholder 4"/>
          <p:cNvSpPr>
            <a:spLocks noGrp="1"/>
          </p:cNvSpPr>
          <p:nvPr>
            <p:ph type="sldNum" sz="quarter" idx="12"/>
          </p:nvPr>
        </p:nvSpPr>
        <p:spPr/>
        <p:txBody>
          <a:bodyPr/>
          <a:lstStyle/>
          <a:p>
            <a:pPr>
              <a:defRPr/>
            </a:pPr>
            <a:fld id="{47C5EDB4-426C-48BA-93E3-5CCE86DFFD74}" type="slidenum">
              <a:rPr lang="en-US"/>
              <a:pPr>
                <a:defRPr/>
              </a:pPr>
              <a:t>74</a:t>
            </a:fld>
            <a:endParaRPr lang="en-US" dirty="0"/>
          </a:p>
        </p:txBody>
      </p:sp>
    </p:spTree>
    <p:custDataLst>
      <p:tags r:id="rId1"/>
    </p:custData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11"/>
          <p:cNvSpPr>
            <a:spLocks noGrp="1"/>
          </p:cNvSpPr>
          <p:nvPr>
            <p:ph type="sldNum" sz="quarter" idx="12"/>
          </p:nvPr>
        </p:nvSpPr>
        <p:spPr/>
        <p:txBody>
          <a:bodyPr/>
          <a:lstStyle/>
          <a:p>
            <a:pPr>
              <a:defRPr/>
            </a:pPr>
            <a:fld id="{842381ED-4287-45E1-8B91-025E50693322}" type="slidenum">
              <a:rPr lang="en-US"/>
              <a:pPr>
                <a:defRPr/>
              </a:pPr>
              <a:t>75</a:t>
            </a:fld>
            <a:endParaRPr lang="en-US" dirty="0"/>
          </a:p>
        </p:txBody>
      </p:sp>
      <p:sp>
        <p:nvSpPr>
          <p:cNvPr id="18434" name="Rectangle 2"/>
          <p:cNvSpPr>
            <a:spLocks noGrp="1" noChangeArrowheads="1"/>
          </p:cNvSpPr>
          <p:nvPr>
            <p:ph type="title" idx="4294967295"/>
          </p:nvPr>
        </p:nvSpPr>
        <p:spPr>
          <a:xfrm>
            <a:off x="0" y="274638"/>
            <a:ext cx="7086600" cy="982662"/>
          </a:xfrm>
        </p:spPr>
        <p:txBody>
          <a:bodyPr>
            <a:noAutofit/>
          </a:bodyPr>
          <a:lstStyle/>
          <a:p>
            <a:pPr algn="ctr" fontAlgn="auto">
              <a:spcAft>
                <a:spcPts val="0"/>
              </a:spcAft>
              <a:defRPr/>
            </a:pPr>
            <a:r>
              <a:rPr lang="en-US" sz="6000" b="1" dirty="0">
                <a:solidFill>
                  <a:schemeClr val="tx2">
                    <a:satMod val="130000"/>
                  </a:schemeClr>
                </a:solidFill>
                <a:effectLst/>
                <a:latin typeface="Times New Roman" panose="02020603050405020304" pitchFamily="18" charset="0"/>
                <a:cs typeface="Times New Roman" panose="02020603050405020304" pitchFamily="18" charset="0"/>
              </a:rPr>
              <a:t>Fire</a:t>
            </a:r>
            <a:r>
              <a:rPr lang="en-US" sz="6000" b="1" dirty="0">
                <a:solidFill>
                  <a:schemeClr val="tx2">
                    <a:satMod val="130000"/>
                  </a:schemeClr>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t>
            </a:r>
            <a:r>
              <a:rPr lang="en-US" sz="6000" b="1" dirty="0">
                <a:solidFill>
                  <a:schemeClr val="tx2">
                    <a:satMod val="130000"/>
                  </a:schemeClr>
                </a:solidFill>
                <a:effectLst/>
                <a:latin typeface="Times New Roman" panose="02020603050405020304" pitchFamily="18" charset="0"/>
                <a:cs typeface="Times New Roman" panose="02020603050405020304" pitchFamily="18" charset="0"/>
              </a:rPr>
              <a:t>Safety</a:t>
            </a:r>
          </a:p>
        </p:txBody>
      </p:sp>
      <p:pic>
        <p:nvPicPr>
          <p:cNvPr id="89092" name="Picture 9" descr="j0339982"/>
          <p:cNvPicPr>
            <a:picLocks noChangeAspect="1" noChangeArrowheads="1"/>
          </p:cNvPicPr>
          <p:nvPr/>
        </p:nvPicPr>
        <p:blipFill>
          <a:blip r:embed="rId3" cstate="print"/>
          <a:srcRect/>
          <a:stretch>
            <a:fillRect/>
          </a:stretch>
        </p:blipFill>
        <p:spPr bwMode="auto">
          <a:xfrm>
            <a:off x="1676400" y="1524000"/>
            <a:ext cx="809625" cy="904875"/>
          </a:xfrm>
          <a:prstGeom prst="rect">
            <a:avLst/>
          </a:prstGeom>
          <a:noFill/>
          <a:ln w="9525">
            <a:noFill/>
            <a:miter lim="800000"/>
            <a:headEnd/>
            <a:tailEnd/>
          </a:ln>
        </p:spPr>
      </p:pic>
      <p:pic>
        <p:nvPicPr>
          <p:cNvPr id="89093" name="Picture 8" descr="j0326080"/>
          <p:cNvPicPr>
            <a:picLocks noChangeAspect="1" noChangeArrowheads="1"/>
          </p:cNvPicPr>
          <p:nvPr/>
        </p:nvPicPr>
        <p:blipFill>
          <a:blip r:embed="rId4" cstate="print"/>
          <a:srcRect/>
          <a:stretch>
            <a:fillRect/>
          </a:stretch>
        </p:blipFill>
        <p:spPr bwMode="auto">
          <a:xfrm>
            <a:off x="1752600" y="2819400"/>
            <a:ext cx="742950" cy="895350"/>
          </a:xfrm>
          <a:prstGeom prst="rect">
            <a:avLst/>
          </a:prstGeom>
          <a:noFill/>
          <a:ln w="9525">
            <a:noFill/>
            <a:miter lim="800000"/>
            <a:headEnd/>
            <a:tailEnd/>
          </a:ln>
        </p:spPr>
      </p:pic>
      <p:pic>
        <p:nvPicPr>
          <p:cNvPr id="89094" name="Picture 7" descr="j0326084"/>
          <p:cNvPicPr>
            <a:picLocks noChangeAspect="1" noChangeArrowheads="1"/>
          </p:cNvPicPr>
          <p:nvPr/>
        </p:nvPicPr>
        <p:blipFill>
          <a:blip r:embed="rId5" cstate="print"/>
          <a:srcRect/>
          <a:stretch>
            <a:fillRect/>
          </a:stretch>
        </p:blipFill>
        <p:spPr bwMode="auto">
          <a:xfrm>
            <a:off x="1752600" y="3962400"/>
            <a:ext cx="790575" cy="876300"/>
          </a:xfrm>
          <a:prstGeom prst="rect">
            <a:avLst/>
          </a:prstGeom>
          <a:noFill/>
          <a:ln w="9525">
            <a:noFill/>
            <a:miter lim="800000"/>
            <a:headEnd/>
            <a:tailEnd/>
          </a:ln>
        </p:spPr>
      </p:pic>
      <p:pic>
        <p:nvPicPr>
          <p:cNvPr id="89095" name="Picture 6" descr="j0339956"/>
          <p:cNvPicPr>
            <a:picLocks noChangeAspect="1" noChangeArrowheads="1"/>
          </p:cNvPicPr>
          <p:nvPr/>
        </p:nvPicPr>
        <p:blipFill>
          <a:blip r:embed="rId6" cstate="print"/>
          <a:srcRect/>
          <a:stretch>
            <a:fillRect/>
          </a:stretch>
        </p:blipFill>
        <p:spPr bwMode="auto">
          <a:xfrm>
            <a:off x="1828800" y="5257800"/>
            <a:ext cx="695325" cy="895350"/>
          </a:xfrm>
          <a:prstGeom prst="rect">
            <a:avLst/>
          </a:prstGeom>
          <a:noFill/>
          <a:ln w="9525">
            <a:noFill/>
            <a:miter lim="800000"/>
            <a:headEnd/>
            <a:tailEnd/>
          </a:ln>
        </p:spPr>
      </p:pic>
      <p:sp>
        <p:nvSpPr>
          <p:cNvPr id="89096" name="Rectangle 10"/>
          <p:cNvSpPr>
            <a:spLocks noChangeArrowheads="1"/>
          </p:cNvSpPr>
          <p:nvPr/>
        </p:nvSpPr>
        <p:spPr bwMode="auto">
          <a:xfrm>
            <a:off x="-61913" y="-415925"/>
            <a:ext cx="9144001" cy="0"/>
          </a:xfrm>
          <a:prstGeom prst="rect">
            <a:avLst/>
          </a:prstGeom>
          <a:noFill/>
          <a:ln w="9525">
            <a:noFill/>
            <a:miter lim="800000"/>
            <a:headEnd/>
            <a:tailEnd/>
          </a:ln>
        </p:spPr>
        <p:txBody>
          <a:bodyPr wrap="none" anchor="ctr">
            <a:spAutoFit/>
          </a:bodyPr>
          <a:lstStyle/>
          <a:p>
            <a:endParaRPr lang="en-US"/>
          </a:p>
        </p:txBody>
      </p:sp>
      <p:sp>
        <p:nvSpPr>
          <p:cNvPr id="89097" name="Rectangle 11"/>
          <p:cNvSpPr>
            <a:spLocks noChangeArrowheads="1"/>
          </p:cNvSpPr>
          <p:nvPr/>
        </p:nvSpPr>
        <p:spPr bwMode="auto">
          <a:xfrm>
            <a:off x="3124200" y="1519277"/>
            <a:ext cx="4226798" cy="1107996"/>
          </a:xfrm>
          <a:prstGeom prst="rect">
            <a:avLst/>
          </a:prstGeom>
          <a:noFill/>
          <a:ln w="9525">
            <a:noFill/>
            <a:miter lim="800000"/>
            <a:headEnd/>
            <a:tailEnd/>
          </a:ln>
        </p:spPr>
        <p:txBody>
          <a:bodyPr wrap="none" anchor="ctr">
            <a:spAutoFit/>
          </a:bodyPr>
          <a:lstStyle/>
          <a:p>
            <a:r>
              <a:rPr lang="en-US" sz="3600" dirty="0">
                <a:solidFill>
                  <a:srgbClr val="FF0000"/>
                </a:solidFill>
                <a:latin typeface="Calibri" panose="020F0502020204030204" pitchFamily="34" charset="0"/>
                <a:cs typeface="Times New Roman" pitchFamily="18" charset="0"/>
              </a:rPr>
              <a:t>Remove</a:t>
            </a:r>
            <a:r>
              <a:rPr lang="en-US" sz="4800" dirty="0">
                <a:solidFill>
                  <a:srgbClr val="FF0000"/>
                </a:solidFill>
                <a:latin typeface="Calibri" panose="020F0502020204030204" pitchFamily="34" charset="0"/>
                <a:cs typeface="Times New Roman" pitchFamily="18" charset="0"/>
              </a:rPr>
              <a:t> </a:t>
            </a:r>
            <a:r>
              <a:rPr lang="en-US" sz="4800" dirty="0" smtClean="0">
                <a:solidFill>
                  <a:srgbClr val="FF0000"/>
                </a:solidFill>
                <a:latin typeface="Calibri" panose="020F0502020204030204" pitchFamily="34" charset="0"/>
                <a:cs typeface="Times New Roman" pitchFamily="18" charset="0"/>
              </a:rPr>
              <a:t>   </a:t>
            </a:r>
            <a:r>
              <a:rPr lang="en-US" dirty="0" smtClean="0">
                <a:latin typeface="Calibri" panose="020F0502020204030204" pitchFamily="34" charset="0"/>
                <a:cs typeface="Times New Roman" pitchFamily="18" charset="0"/>
              </a:rPr>
              <a:t>Patients </a:t>
            </a:r>
            <a:r>
              <a:rPr lang="en-US" dirty="0">
                <a:latin typeface="Calibri" panose="020F0502020204030204" pitchFamily="34" charset="0"/>
                <a:cs typeface="Times New Roman" pitchFamily="18" charset="0"/>
              </a:rPr>
              <a:t>from danger</a:t>
            </a:r>
            <a:endParaRPr lang="en-US" sz="900" dirty="0">
              <a:latin typeface="Calibri" panose="020F0502020204030204" pitchFamily="34" charset="0"/>
            </a:endParaRPr>
          </a:p>
          <a:p>
            <a:pPr eaLnBrk="0" hangingPunct="0"/>
            <a:endParaRPr lang="en-US" dirty="0"/>
          </a:p>
        </p:txBody>
      </p:sp>
      <p:sp>
        <p:nvSpPr>
          <p:cNvPr id="89098" name="Rectangle 12"/>
          <p:cNvSpPr>
            <a:spLocks noChangeArrowheads="1"/>
          </p:cNvSpPr>
          <p:nvPr/>
        </p:nvSpPr>
        <p:spPr bwMode="auto">
          <a:xfrm>
            <a:off x="2514600" y="2662277"/>
            <a:ext cx="4366901" cy="1107996"/>
          </a:xfrm>
          <a:prstGeom prst="rect">
            <a:avLst/>
          </a:prstGeom>
          <a:noFill/>
          <a:ln w="9525">
            <a:noFill/>
            <a:miter lim="800000"/>
            <a:headEnd/>
            <a:tailEnd/>
          </a:ln>
        </p:spPr>
        <p:txBody>
          <a:bodyPr wrap="none" anchor="ctr">
            <a:spAutoFit/>
          </a:bodyPr>
          <a:lstStyle/>
          <a:p>
            <a:r>
              <a:rPr lang="en-US" sz="1200" dirty="0">
                <a:cs typeface="Times New Roman" pitchFamily="18" charset="0"/>
              </a:rPr>
              <a:t>              </a:t>
            </a:r>
            <a:r>
              <a:rPr lang="en-US" sz="3600" dirty="0">
                <a:solidFill>
                  <a:srgbClr val="FF0000"/>
                </a:solidFill>
                <a:latin typeface="Calibri" panose="020F0502020204030204" pitchFamily="34" charset="0"/>
                <a:cs typeface="Times New Roman" pitchFamily="18" charset="0"/>
              </a:rPr>
              <a:t>Announce</a:t>
            </a:r>
            <a:r>
              <a:rPr lang="en-US" sz="4800" dirty="0">
                <a:solidFill>
                  <a:srgbClr val="FF0000"/>
                </a:solidFill>
                <a:latin typeface="Calibri" panose="020F0502020204030204" pitchFamily="34" charset="0"/>
                <a:cs typeface="Times New Roman" pitchFamily="18" charset="0"/>
              </a:rPr>
              <a:t> </a:t>
            </a:r>
            <a:r>
              <a:rPr lang="en-US" dirty="0" smtClean="0">
                <a:latin typeface="Calibri" panose="020F0502020204030204" pitchFamily="34" charset="0"/>
                <a:cs typeface="Times New Roman" pitchFamily="18" charset="0"/>
              </a:rPr>
              <a:t>   Activate </a:t>
            </a:r>
            <a:r>
              <a:rPr lang="en-US" dirty="0">
                <a:latin typeface="Calibri" panose="020F0502020204030204" pitchFamily="34" charset="0"/>
                <a:cs typeface="Times New Roman" pitchFamily="18" charset="0"/>
              </a:rPr>
              <a:t>Alarm</a:t>
            </a:r>
            <a:endParaRPr lang="en-US" sz="900" dirty="0">
              <a:latin typeface="Calibri" panose="020F0502020204030204" pitchFamily="34" charset="0"/>
            </a:endParaRPr>
          </a:p>
          <a:p>
            <a:pPr eaLnBrk="0" hangingPunct="0"/>
            <a:endParaRPr lang="en-US" dirty="0"/>
          </a:p>
        </p:txBody>
      </p:sp>
      <p:sp>
        <p:nvSpPr>
          <p:cNvPr id="89099" name="Rectangle 13"/>
          <p:cNvSpPr>
            <a:spLocks noChangeArrowheads="1"/>
          </p:cNvSpPr>
          <p:nvPr/>
        </p:nvSpPr>
        <p:spPr bwMode="auto">
          <a:xfrm>
            <a:off x="2743200" y="4110077"/>
            <a:ext cx="3823226" cy="1107996"/>
          </a:xfrm>
          <a:prstGeom prst="rect">
            <a:avLst/>
          </a:prstGeom>
          <a:noFill/>
          <a:ln w="9525">
            <a:noFill/>
            <a:miter lim="800000"/>
            <a:headEnd/>
            <a:tailEnd/>
          </a:ln>
        </p:spPr>
        <p:txBody>
          <a:bodyPr wrap="none" anchor="ctr">
            <a:spAutoFit/>
          </a:bodyPr>
          <a:lstStyle/>
          <a:p>
            <a:r>
              <a:rPr lang="en-US" sz="3600" dirty="0">
                <a:solidFill>
                  <a:srgbClr val="FF0000"/>
                </a:solidFill>
                <a:cs typeface="Times New Roman" pitchFamily="18" charset="0"/>
              </a:rPr>
              <a:t>   </a:t>
            </a:r>
            <a:r>
              <a:rPr lang="en-US" sz="3600" dirty="0">
                <a:solidFill>
                  <a:srgbClr val="FF0000"/>
                </a:solidFill>
                <a:latin typeface="Calibri" panose="020F0502020204030204" pitchFamily="34" charset="0"/>
                <a:cs typeface="Times New Roman" pitchFamily="18" charset="0"/>
              </a:rPr>
              <a:t>Confine</a:t>
            </a:r>
            <a:r>
              <a:rPr lang="en-US" sz="4800" dirty="0">
                <a:solidFill>
                  <a:srgbClr val="FF0000"/>
                </a:solidFill>
                <a:latin typeface="Calibri" panose="020F0502020204030204" pitchFamily="34" charset="0"/>
                <a:cs typeface="Times New Roman" pitchFamily="18" charset="0"/>
              </a:rPr>
              <a:t> </a:t>
            </a:r>
            <a:r>
              <a:rPr lang="en-US" sz="4800" dirty="0" smtClean="0">
                <a:solidFill>
                  <a:srgbClr val="FF0000"/>
                </a:solidFill>
                <a:latin typeface="Calibri" panose="020F0502020204030204" pitchFamily="34" charset="0"/>
                <a:cs typeface="Times New Roman" pitchFamily="18" charset="0"/>
              </a:rPr>
              <a:t>    </a:t>
            </a:r>
            <a:r>
              <a:rPr lang="en-US" dirty="0" smtClean="0">
                <a:latin typeface="Calibri" panose="020F0502020204030204" pitchFamily="34" charset="0"/>
                <a:cs typeface="Times New Roman" pitchFamily="18" charset="0"/>
              </a:rPr>
              <a:t>Close </a:t>
            </a:r>
            <a:r>
              <a:rPr lang="en-US" dirty="0">
                <a:latin typeface="Calibri" panose="020F0502020204030204" pitchFamily="34" charset="0"/>
                <a:cs typeface="Times New Roman" pitchFamily="18" charset="0"/>
              </a:rPr>
              <a:t>Doors</a:t>
            </a:r>
            <a:endParaRPr lang="en-US" sz="900" dirty="0">
              <a:latin typeface="Calibri" panose="020F0502020204030204" pitchFamily="34" charset="0"/>
            </a:endParaRPr>
          </a:p>
          <a:p>
            <a:pPr eaLnBrk="0" hangingPunct="0"/>
            <a:endParaRPr lang="en-US" dirty="0"/>
          </a:p>
        </p:txBody>
      </p:sp>
      <p:sp>
        <p:nvSpPr>
          <p:cNvPr id="89100" name="Rectangle 14"/>
          <p:cNvSpPr>
            <a:spLocks noChangeArrowheads="1"/>
          </p:cNvSpPr>
          <p:nvPr/>
        </p:nvSpPr>
        <p:spPr bwMode="auto">
          <a:xfrm>
            <a:off x="2286000" y="5482858"/>
            <a:ext cx="5881867" cy="830997"/>
          </a:xfrm>
          <a:prstGeom prst="rect">
            <a:avLst/>
          </a:prstGeom>
          <a:noFill/>
          <a:ln w="9525">
            <a:noFill/>
            <a:miter lim="800000"/>
            <a:headEnd/>
            <a:tailEnd/>
          </a:ln>
        </p:spPr>
        <p:txBody>
          <a:bodyPr wrap="none" anchor="ctr">
            <a:spAutoFit/>
          </a:bodyPr>
          <a:lstStyle/>
          <a:p>
            <a:r>
              <a:rPr lang="en-US" sz="1200" dirty="0">
                <a:cs typeface="Times New Roman" pitchFamily="18" charset="0"/>
              </a:rPr>
              <a:t> </a:t>
            </a:r>
            <a:r>
              <a:rPr lang="en-US" sz="1200" dirty="0" smtClean="0">
                <a:cs typeface="Times New Roman" pitchFamily="18" charset="0"/>
              </a:rPr>
              <a:t>                 </a:t>
            </a:r>
            <a:r>
              <a:rPr lang="en-US" sz="3600" dirty="0" smtClean="0">
                <a:solidFill>
                  <a:srgbClr val="FF0000"/>
                </a:solidFill>
                <a:latin typeface="Calibri" panose="020F0502020204030204" pitchFamily="34" charset="0"/>
                <a:cs typeface="Times New Roman" pitchFamily="18" charset="0"/>
              </a:rPr>
              <a:t>Extinguish </a:t>
            </a:r>
            <a:r>
              <a:rPr lang="en-US" sz="4800" dirty="0" smtClean="0">
                <a:solidFill>
                  <a:srgbClr val="FF0000"/>
                </a:solidFill>
                <a:latin typeface="Calibri" panose="020F0502020204030204" pitchFamily="34" charset="0"/>
                <a:cs typeface="Times New Roman" pitchFamily="18" charset="0"/>
              </a:rPr>
              <a:t> </a:t>
            </a:r>
            <a:r>
              <a:rPr lang="en-US" dirty="0">
                <a:latin typeface="Calibri" panose="020F0502020204030204" pitchFamily="34" charset="0"/>
                <a:cs typeface="Times New Roman" pitchFamily="18" charset="0"/>
              </a:rPr>
              <a:t>With Proper Fire Extinguisher</a:t>
            </a:r>
            <a:endParaRPr lang="en-US" dirty="0">
              <a:latin typeface="Calibri" panose="020F0502020204030204" pitchFamily="34" charset="0"/>
            </a:endParaRPr>
          </a:p>
        </p:txBody>
      </p:sp>
    </p:spTree>
    <p:custDataLst>
      <p:tags r:id="rId1"/>
    </p:custDataLst>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bwMode="auto">
          <a:xfrm>
            <a:off x="609599" y="304800"/>
            <a:ext cx="6347713" cy="990600"/>
          </a:xfrm>
        </p:spPr>
        <p:txBody>
          <a:bodyPr vert="horz" wrap="square" lIns="91440" tIns="45720" rIns="91440" bIns="45720" numCol="1" anchorCtr="0" compatLnSpc="1">
            <a:prstTxWarp prst="textNoShape">
              <a:avLst/>
            </a:prstTxWarp>
          </a:bodyPr>
          <a:lstStyle/>
          <a:p>
            <a:pPr algn="ctr"/>
            <a:r>
              <a:rPr lang="en-US" sz="5400" b="1" dirty="0" smtClean="0">
                <a:effectLst/>
                <a:latin typeface="Times New Roman" panose="02020603050405020304" pitchFamily="18" charset="0"/>
                <a:cs typeface="Times New Roman" panose="02020603050405020304" pitchFamily="18" charset="0"/>
              </a:rPr>
              <a:t>Extinguishing a Fire</a:t>
            </a:r>
          </a:p>
        </p:txBody>
      </p:sp>
      <p:sp>
        <p:nvSpPr>
          <p:cNvPr id="70659" name="Rectangle 3"/>
          <p:cNvSpPr>
            <a:spLocks noGrp="1" noChangeArrowheads="1"/>
          </p:cNvSpPr>
          <p:nvPr>
            <p:ph idx="1"/>
          </p:nvPr>
        </p:nvSpPr>
        <p:spPr>
          <a:xfrm>
            <a:off x="609599" y="1447800"/>
            <a:ext cx="6705601" cy="5029200"/>
          </a:xfrm>
        </p:spPr>
        <p:txBody>
          <a:bodyPr>
            <a:normAutofit fontScale="92500" lnSpcReduction="20000"/>
          </a:bodyPr>
          <a:lstStyle/>
          <a:p>
            <a:pPr marL="365760" indent="-283464" fontAlgn="auto">
              <a:lnSpc>
                <a:spcPct val="80000"/>
              </a:lnSpc>
              <a:spcAft>
                <a:spcPts val="0"/>
              </a:spcAft>
              <a:buFont typeface="Wingdings 2"/>
              <a:buNone/>
              <a:defRPr/>
            </a:pPr>
            <a:r>
              <a:rPr lang="en-US" sz="1700" b="1" u="sng" dirty="0" smtClean="0">
                <a:latin typeface="Calibri" panose="020F0502020204030204" pitchFamily="34" charset="0"/>
              </a:rPr>
              <a:t>How do you extinguish a fire?</a:t>
            </a:r>
            <a:endParaRPr lang="en-US" sz="1700" b="1" dirty="0" smtClean="0">
              <a:latin typeface="Calibri" panose="020F0502020204030204" pitchFamily="34" charset="0"/>
            </a:endParaRPr>
          </a:p>
          <a:p>
            <a:pPr marL="365760" indent="-283464" fontAlgn="auto">
              <a:lnSpc>
                <a:spcPct val="80000"/>
              </a:lnSpc>
              <a:spcAft>
                <a:spcPts val="0"/>
              </a:spcAft>
              <a:buFont typeface="Wingdings 2"/>
              <a:buChar char=""/>
              <a:defRPr/>
            </a:pPr>
            <a:r>
              <a:rPr lang="en-US" sz="1700" dirty="0" smtClean="0">
                <a:latin typeface="Calibri" panose="020F0502020204030204" pitchFamily="34" charset="0"/>
              </a:rPr>
              <a:t>The fire extinguisher is your primary means of extinguishing a small fire, but first you have to identify the type of fire.  </a:t>
            </a:r>
          </a:p>
          <a:p>
            <a:pPr marL="365760" indent="-283464" fontAlgn="auto">
              <a:lnSpc>
                <a:spcPct val="80000"/>
              </a:lnSpc>
              <a:spcAft>
                <a:spcPts val="0"/>
              </a:spcAft>
              <a:buFont typeface="Wingdings 2"/>
              <a:buNone/>
              <a:defRPr/>
            </a:pPr>
            <a:r>
              <a:rPr lang="en-US" sz="1700" dirty="0" smtClean="0">
                <a:latin typeface="Calibri" panose="020F0502020204030204" pitchFamily="34" charset="0"/>
              </a:rPr>
              <a:t> </a:t>
            </a:r>
          </a:p>
          <a:p>
            <a:pPr marL="365760" indent="-283464" fontAlgn="auto">
              <a:lnSpc>
                <a:spcPct val="80000"/>
              </a:lnSpc>
              <a:spcAft>
                <a:spcPts val="0"/>
              </a:spcAft>
              <a:buFont typeface="Wingdings 2"/>
              <a:buChar char=""/>
              <a:defRPr/>
            </a:pPr>
            <a:r>
              <a:rPr lang="en-US" sz="1700" dirty="0" smtClean="0">
                <a:latin typeface="Calibri" panose="020F0502020204030204" pitchFamily="34" charset="0"/>
              </a:rPr>
              <a:t>Identify type of fire:  A, B or C and Identify the size.  Extinguish only the small fires. </a:t>
            </a:r>
          </a:p>
          <a:p>
            <a:pPr marL="365760" indent="-283464" fontAlgn="auto">
              <a:lnSpc>
                <a:spcPct val="80000"/>
              </a:lnSpc>
              <a:spcAft>
                <a:spcPts val="0"/>
              </a:spcAft>
              <a:buFont typeface="Wingdings 2"/>
              <a:buChar char=""/>
              <a:defRPr/>
            </a:pPr>
            <a:r>
              <a:rPr lang="en-US" sz="1700" dirty="0" smtClean="0">
                <a:latin typeface="Calibri" panose="020F0502020204030204" pitchFamily="34" charset="0"/>
              </a:rPr>
              <a:t>Select appropriate type of extinguisher.  Be sure it is MRI compatible. </a:t>
            </a:r>
          </a:p>
          <a:p>
            <a:pPr marL="365760" indent="-283464" fontAlgn="auto">
              <a:lnSpc>
                <a:spcPct val="80000"/>
              </a:lnSpc>
              <a:spcAft>
                <a:spcPts val="0"/>
              </a:spcAft>
              <a:buFont typeface="Wingdings 2"/>
              <a:buChar char=""/>
              <a:defRPr/>
            </a:pPr>
            <a:endParaRPr lang="en-US" sz="1700" dirty="0" smtClean="0">
              <a:latin typeface="Calibri" panose="020F0502020204030204" pitchFamily="34" charset="0"/>
            </a:endParaRPr>
          </a:p>
          <a:p>
            <a:pPr marL="365760" indent="-283464" fontAlgn="auto">
              <a:lnSpc>
                <a:spcPct val="80000"/>
              </a:lnSpc>
              <a:spcAft>
                <a:spcPts val="0"/>
              </a:spcAft>
              <a:buFont typeface="Wingdings 2"/>
              <a:buNone/>
              <a:defRPr/>
            </a:pPr>
            <a:r>
              <a:rPr lang="en-US" sz="1700" b="1" u="sng" dirty="0" smtClean="0">
                <a:latin typeface="Calibri" panose="020F0502020204030204" pitchFamily="34" charset="0"/>
              </a:rPr>
              <a:t>Know how to use the extinguisher</a:t>
            </a:r>
            <a:r>
              <a:rPr lang="en-US" sz="1700" dirty="0" smtClean="0">
                <a:latin typeface="Calibri" panose="020F0502020204030204" pitchFamily="34" charset="0"/>
              </a:rPr>
              <a:t>:</a:t>
            </a:r>
          </a:p>
          <a:p>
            <a:pPr marL="403225" lvl="1" indent="0" fontAlgn="auto">
              <a:lnSpc>
                <a:spcPct val="80000"/>
              </a:lnSpc>
              <a:spcAft>
                <a:spcPts val="0"/>
              </a:spcAft>
              <a:buNone/>
              <a:defRPr/>
            </a:pPr>
            <a:r>
              <a:rPr lang="en-US" sz="1700" b="1" u="sng" dirty="0" smtClean="0">
                <a:latin typeface="Calibri" panose="020F0502020204030204" pitchFamily="34" charset="0"/>
              </a:rPr>
              <a:t>P</a:t>
            </a:r>
            <a:r>
              <a:rPr lang="en-US" sz="1700" dirty="0" smtClean="0">
                <a:latin typeface="Calibri" panose="020F0502020204030204" pitchFamily="34" charset="0"/>
              </a:rPr>
              <a:t>  </a:t>
            </a:r>
            <a:r>
              <a:rPr lang="en-US" sz="1700" b="1" dirty="0" smtClean="0">
                <a:latin typeface="Calibri" panose="020F0502020204030204" pitchFamily="34" charset="0"/>
              </a:rPr>
              <a:t>Pull</a:t>
            </a:r>
            <a:r>
              <a:rPr lang="en-US" sz="1700" dirty="0" smtClean="0">
                <a:latin typeface="Calibri" panose="020F0502020204030204" pitchFamily="34" charset="0"/>
              </a:rPr>
              <a:t> the pin</a:t>
            </a:r>
          </a:p>
          <a:p>
            <a:pPr marL="640080" lvl="1" indent="-237744" fontAlgn="auto">
              <a:lnSpc>
                <a:spcPct val="80000"/>
              </a:lnSpc>
              <a:spcAft>
                <a:spcPts val="0"/>
              </a:spcAft>
              <a:buFont typeface="Verdana"/>
              <a:buNone/>
              <a:defRPr/>
            </a:pPr>
            <a:r>
              <a:rPr lang="en-US" sz="1700" i="1" dirty="0" smtClean="0">
                <a:latin typeface="Calibri" panose="020F0502020204030204" pitchFamily="34" charset="0"/>
              </a:rPr>
              <a:t>       The small metal pin located near the top of the extinguisher.</a:t>
            </a:r>
          </a:p>
          <a:p>
            <a:pPr marL="402336" lvl="1" indent="0" fontAlgn="auto">
              <a:lnSpc>
                <a:spcPct val="80000"/>
              </a:lnSpc>
              <a:spcAft>
                <a:spcPts val="0"/>
              </a:spcAft>
              <a:buNone/>
              <a:defRPr/>
            </a:pPr>
            <a:r>
              <a:rPr lang="en-US" sz="1700" b="1" u="sng" dirty="0" smtClean="0">
                <a:latin typeface="Calibri" panose="020F0502020204030204" pitchFamily="34" charset="0"/>
              </a:rPr>
              <a:t>A</a:t>
            </a:r>
            <a:r>
              <a:rPr lang="en-US" sz="1700" dirty="0" smtClean="0">
                <a:latin typeface="Calibri" panose="020F0502020204030204" pitchFamily="34" charset="0"/>
              </a:rPr>
              <a:t>  </a:t>
            </a:r>
            <a:r>
              <a:rPr lang="en-US" sz="1700" b="1" dirty="0" smtClean="0">
                <a:latin typeface="Calibri" panose="020F0502020204030204" pitchFamily="34" charset="0"/>
              </a:rPr>
              <a:t>Aim </a:t>
            </a:r>
            <a:r>
              <a:rPr lang="en-US" sz="1700" dirty="0" smtClean="0">
                <a:latin typeface="Calibri" panose="020F0502020204030204" pitchFamily="34" charset="0"/>
              </a:rPr>
              <a:t>nozzle at the base of the fire</a:t>
            </a:r>
          </a:p>
          <a:p>
            <a:pPr marL="640080" lvl="1" indent="-237744" fontAlgn="auto">
              <a:lnSpc>
                <a:spcPct val="80000"/>
              </a:lnSpc>
              <a:spcAft>
                <a:spcPts val="0"/>
              </a:spcAft>
              <a:buFont typeface="Verdana"/>
              <a:buNone/>
              <a:defRPr/>
            </a:pPr>
            <a:r>
              <a:rPr lang="en-US" sz="1700" b="1" i="1" dirty="0" smtClean="0">
                <a:latin typeface="Calibri" panose="020F0502020204030204" pitchFamily="34" charset="0"/>
              </a:rPr>
              <a:t>        Aim the extinguisher at the base of the fire</a:t>
            </a:r>
          </a:p>
          <a:p>
            <a:pPr marL="402336" lvl="1" indent="0" fontAlgn="auto">
              <a:lnSpc>
                <a:spcPct val="80000"/>
              </a:lnSpc>
              <a:spcAft>
                <a:spcPts val="0"/>
              </a:spcAft>
              <a:buNone/>
              <a:defRPr/>
            </a:pPr>
            <a:r>
              <a:rPr lang="en-US" sz="1700" b="1" u="sng" dirty="0" smtClean="0">
                <a:latin typeface="Calibri" panose="020F0502020204030204" pitchFamily="34" charset="0"/>
              </a:rPr>
              <a:t>S</a:t>
            </a:r>
            <a:r>
              <a:rPr lang="en-US" sz="1700" u="sng" dirty="0" smtClean="0">
                <a:latin typeface="Calibri" panose="020F0502020204030204" pitchFamily="34" charset="0"/>
              </a:rPr>
              <a:t> </a:t>
            </a:r>
            <a:r>
              <a:rPr lang="en-US" sz="1700" dirty="0" smtClean="0">
                <a:latin typeface="Calibri" panose="020F0502020204030204" pitchFamily="34" charset="0"/>
              </a:rPr>
              <a:t> </a:t>
            </a:r>
            <a:r>
              <a:rPr lang="en-US" sz="1700" b="1" dirty="0" smtClean="0">
                <a:latin typeface="Calibri" panose="020F0502020204030204" pitchFamily="34" charset="0"/>
              </a:rPr>
              <a:t>Squeeze</a:t>
            </a:r>
            <a:r>
              <a:rPr lang="en-US" sz="1700" dirty="0" smtClean="0">
                <a:latin typeface="Calibri" panose="020F0502020204030204" pitchFamily="34" charset="0"/>
              </a:rPr>
              <a:t> the handle</a:t>
            </a:r>
          </a:p>
          <a:p>
            <a:pPr marL="914400" lvl="1" indent="-520700" fontAlgn="auto">
              <a:lnSpc>
                <a:spcPct val="80000"/>
              </a:lnSpc>
              <a:spcAft>
                <a:spcPts val="0"/>
              </a:spcAft>
              <a:buFont typeface="Verdana"/>
              <a:buNone/>
              <a:defRPr/>
            </a:pPr>
            <a:r>
              <a:rPr lang="en-US" sz="1700" i="1" dirty="0" smtClean="0">
                <a:latin typeface="Calibri" panose="020F0502020204030204" pitchFamily="34" charset="0"/>
              </a:rPr>
              <a:t>       Holding the extinguisher tightly, squeeze the handle of the extinguisher                   </a:t>
            </a:r>
          </a:p>
          <a:p>
            <a:pPr marL="914400" lvl="1" indent="-520700" fontAlgn="auto">
              <a:lnSpc>
                <a:spcPct val="80000"/>
              </a:lnSpc>
              <a:spcAft>
                <a:spcPts val="0"/>
              </a:spcAft>
              <a:buFont typeface="Verdana"/>
              <a:buNone/>
              <a:defRPr/>
            </a:pPr>
            <a:r>
              <a:rPr lang="en-US" sz="1700" b="1" u="sng" dirty="0" smtClean="0">
                <a:latin typeface="Calibri" panose="020F0502020204030204" pitchFamily="34" charset="0"/>
              </a:rPr>
              <a:t>S</a:t>
            </a:r>
            <a:r>
              <a:rPr lang="en-US" sz="1700" b="1" dirty="0" smtClean="0">
                <a:latin typeface="Calibri" panose="020F0502020204030204" pitchFamily="34" charset="0"/>
              </a:rPr>
              <a:t> Sweep</a:t>
            </a:r>
            <a:r>
              <a:rPr lang="en-US" sz="1700" dirty="0" smtClean="0">
                <a:latin typeface="Calibri" panose="020F0502020204030204" pitchFamily="34" charset="0"/>
              </a:rPr>
              <a:t> side to side at the base of the fire</a:t>
            </a:r>
          </a:p>
          <a:p>
            <a:pPr marL="640080" lvl="1" indent="-237744" fontAlgn="auto">
              <a:lnSpc>
                <a:spcPct val="80000"/>
              </a:lnSpc>
              <a:spcAft>
                <a:spcPts val="0"/>
              </a:spcAft>
              <a:buFont typeface="Verdana"/>
              <a:buNone/>
              <a:defRPr/>
            </a:pPr>
            <a:r>
              <a:rPr lang="en-US" sz="1700" i="1" dirty="0" smtClean="0">
                <a:latin typeface="Calibri" panose="020F0502020204030204" pitchFamily="34" charset="0"/>
              </a:rPr>
              <a:t>       Using a sweeping motion, move the extinguisher from side to side.</a:t>
            </a:r>
          </a:p>
          <a:p>
            <a:pPr lvl="1" fontAlgn="auto">
              <a:lnSpc>
                <a:spcPct val="80000"/>
              </a:lnSpc>
              <a:spcAft>
                <a:spcPts val="0"/>
              </a:spcAft>
              <a:buFont typeface="Verdana"/>
              <a:buNone/>
              <a:tabLst>
                <a:tab pos="914400" algn="l"/>
              </a:tabLst>
              <a:defRPr/>
            </a:pPr>
            <a:r>
              <a:rPr lang="en-US" sz="1700" i="1" dirty="0" smtClean="0">
                <a:latin typeface="Calibri" panose="020F0502020204030204" pitchFamily="34" charset="0"/>
              </a:rPr>
              <a:t>       Stand 6 to 8 feet from the fire when you start spraying.  </a:t>
            </a:r>
            <a:endParaRPr lang="en-US" sz="1700" dirty="0" smtClean="0">
              <a:latin typeface="Calibri" panose="020F0502020204030204" pitchFamily="34" charset="0"/>
            </a:endParaRPr>
          </a:p>
          <a:p>
            <a:pPr marL="365760" indent="-283464" fontAlgn="auto">
              <a:spcAft>
                <a:spcPts val="0"/>
              </a:spcAft>
              <a:buFont typeface="Wingdings 2"/>
              <a:buChar char=""/>
              <a:defRPr/>
            </a:pPr>
            <a:endParaRPr lang="en-US" sz="2200" dirty="0" smtClean="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778FC51C-C471-41E4-B50B-AACB72B88172}" type="slidenum">
              <a:rPr lang="en-US"/>
              <a:pPr>
                <a:defRPr/>
              </a:pPr>
              <a:t>76</a:t>
            </a:fld>
            <a:endParaRPr lang="en-US" dirty="0"/>
          </a:p>
        </p:txBody>
      </p:sp>
    </p:spTree>
    <p:custDataLst>
      <p:tags r:id="rId1"/>
    </p:custData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bwMode="auto">
          <a:xfrm>
            <a:off x="304801" y="304800"/>
            <a:ext cx="6652512" cy="1219200"/>
          </a:xfrm>
        </p:spPr>
        <p:txBody>
          <a:bodyPr vert="horz" wrap="square" lIns="91440" tIns="45720" rIns="91440" bIns="45720" numCol="1" anchorCtr="0" compatLnSpc="1">
            <a:prstTxWarp prst="textNoShape">
              <a:avLst/>
            </a:prstTxWarp>
            <a:normAutofit fontScale="90000"/>
          </a:bodyPr>
          <a:lstStyle/>
          <a:p>
            <a:pPr algn="ctr"/>
            <a:r>
              <a:rPr lang="en-US" sz="4400" b="1" dirty="0" smtClean="0">
                <a:effectLst/>
                <a:latin typeface="Times New Roman" panose="02020603050405020304" pitchFamily="18" charset="0"/>
                <a:cs typeface="Times New Roman" panose="02020603050405020304" pitchFamily="18" charset="0"/>
              </a:rPr>
              <a:t>Limited English Proficiency (LEP)</a:t>
            </a:r>
          </a:p>
        </p:txBody>
      </p:sp>
      <p:sp>
        <p:nvSpPr>
          <p:cNvPr id="92163" name="Content Placeholder 2"/>
          <p:cNvSpPr>
            <a:spLocks noGrp="1"/>
          </p:cNvSpPr>
          <p:nvPr>
            <p:ph idx="1"/>
          </p:nvPr>
        </p:nvSpPr>
        <p:spPr>
          <a:xfrm>
            <a:off x="304801" y="1600200"/>
            <a:ext cx="7924799" cy="5029200"/>
          </a:xfrm>
        </p:spPr>
        <p:txBody>
          <a:bodyPr/>
          <a:lstStyle/>
          <a:p>
            <a:pPr>
              <a:buFont typeface="Wingdings 2" pitchFamily="18" charset="2"/>
              <a:buNone/>
            </a:pPr>
            <a:r>
              <a:rPr lang="en-US" sz="1800" dirty="0" smtClean="0">
                <a:latin typeface="Calibri" panose="020F0502020204030204" pitchFamily="34" charset="0"/>
              </a:rPr>
              <a:t>English may be a second language for some of our patients and visitors. Limited English Proficiency (LEP) applies to individuals who do not speak English as their primary language, and have limited ability to read, write, speak or understand it. LEP patients and visitors have the same rights as any other individuals and should be treated equally.</a:t>
            </a:r>
          </a:p>
          <a:p>
            <a:pPr>
              <a:buFont typeface="Wingdings 2" pitchFamily="18" charset="2"/>
              <a:buNone/>
            </a:pPr>
            <a:r>
              <a:rPr lang="en-US" sz="1800" i="1" dirty="0" smtClean="0">
                <a:latin typeface="Calibri" panose="020F0502020204030204" pitchFamily="34" charset="0"/>
              </a:rPr>
              <a:t>Regulatory Requirements for LEP patients:</a:t>
            </a:r>
          </a:p>
          <a:p>
            <a:r>
              <a:rPr lang="en-US" sz="1800" dirty="0" smtClean="0">
                <a:latin typeface="Calibri" panose="020F0502020204030204" pitchFamily="34" charset="0"/>
              </a:rPr>
              <a:t>LEP patients have the right to free language interpretation services.</a:t>
            </a:r>
          </a:p>
          <a:p>
            <a:r>
              <a:rPr lang="en-US" sz="1800" dirty="0" smtClean="0">
                <a:latin typeface="Calibri" panose="020F0502020204030204" pitchFamily="34" charset="0"/>
              </a:rPr>
              <a:t>Interpreter services must be provided to LEP patients within 10 minutes in an urgent setting (E.D.), and 20 minutes in a non-urgent setting.</a:t>
            </a:r>
          </a:p>
          <a:p>
            <a:pPr>
              <a:buFont typeface="Wingdings 2" pitchFamily="18" charset="2"/>
              <a:buNone/>
            </a:pPr>
            <a:r>
              <a:rPr lang="en-US" sz="1800" i="1" dirty="0" smtClean="0">
                <a:latin typeface="Calibri" panose="020F0502020204030204" pitchFamily="34" charset="0"/>
              </a:rPr>
              <a:t>Your Role</a:t>
            </a:r>
            <a:r>
              <a:rPr lang="en-US" sz="1800" dirty="0" smtClean="0">
                <a:latin typeface="Calibri" panose="020F0502020204030204" pitchFamily="34" charset="0"/>
              </a:rPr>
              <a:t>:</a:t>
            </a:r>
          </a:p>
          <a:p>
            <a:r>
              <a:rPr lang="en-US" sz="1800" dirty="0" smtClean="0">
                <a:latin typeface="Calibri" panose="020F0502020204030204" pitchFamily="34" charset="0"/>
              </a:rPr>
              <a:t> It is your responsibility to assist any patient who approaches you with a request for language interpretation services. Check with the nurse caring for the patient.</a:t>
            </a:r>
          </a:p>
          <a:p>
            <a:r>
              <a:rPr lang="en-US" sz="1800" dirty="0" smtClean="0">
                <a:latin typeface="Calibri" panose="020F0502020204030204" pitchFamily="34" charset="0"/>
              </a:rPr>
              <a:t> When in doubt, contact the main telephone operator who can connect you to the language assistance coordinator for your facility</a:t>
            </a:r>
          </a:p>
        </p:txBody>
      </p:sp>
      <p:sp>
        <p:nvSpPr>
          <p:cNvPr id="4" name="Slide Number Placeholder 3"/>
          <p:cNvSpPr>
            <a:spLocks noGrp="1"/>
          </p:cNvSpPr>
          <p:nvPr>
            <p:ph type="sldNum" sz="quarter" idx="12"/>
          </p:nvPr>
        </p:nvSpPr>
        <p:spPr/>
        <p:txBody>
          <a:bodyPr/>
          <a:lstStyle/>
          <a:p>
            <a:pPr>
              <a:defRPr/>
            </a:pPr>
            <a:fld id="{EA1D694A-C465-4271-B815-9ECA4C14D074}" type="slidenum">
              <a:rPr lang="en-US"/>
              <a:pPr>
                <a:defRPr/>
              </a:pPr>
              <a:t>77</a:t>
            </a:fld>
            <a:endParaRPr lang="en-US" dirty="0"/>
          </a:p>
        </p:txBody>
      </p:sp>
    </p:spTree>
    <p:custDataLst>
      <p:tags r:id="rId1"/>
    </p:custData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304800"/>
            <a:ext cx="6347713" cy="1219200"/>
          </a:xfrm>
        </p:spPr>
        <p:txBody>
          <a:bodyPr>
            <a:normAutofit/>
          </a:bodyPr>
          <a:lstStyle/>
          <a:p>
            <a:pPr algn="ctr" fontAlgn="auto">
              <a:spcAft>
                <a:spcPts val="0"/>
              </a:spcAft>
              <a:defRPr/>
            </a:pPr>
            <a:r>
              <a:rPr lang="en-US" b="1" dirty="0" smtClean="0">
                <a:solidFill>
                  <a:schemeClr val="tx2">
                    <a:satMod val="130000"/>
                  </a:schemeClr>
                </a:solidFill>
                <a:effectLst/>
                <a:latin typeface="Times New Roman" panose="02020603050405020304" pitchFamily="18" charset="0"/>
                <a:cs typeface="Times New Roman" panose="02020603050405020304" pitchFamily="18" charset="0"/>
              </a:rPr>
              <a:t>Communication with </a:t>
            </a:r>
            <a:br>
              <a:rPr lang="en-US" b="1" dirty="0" smtClean="0">
                <a:solidFill>
                  <a:schemeClr val="tx2">
                    <a:satMod val="130000"/>
                  </a:schemeClr>
                </a:solidFill>
                <a:effectLst/>
                <a:latin typeface="Times New Roman" panose="02020603050405020304" pitchFamily="18" charset="0"/>
                <a:cs typeface="Times New Roman" panose="02020603050405020304" pitchFamily="18" charset="0"/>
              </a:rPr>
            </a:br>
            <a:r>
              <a:rPr lang="en-US" b="1" dirty="0" smtClean="0">
                <a:solidFill>
                  <a:schemeClr val="tx2">
                    <a:satMod val="130000"/>
                  </a:schemeClr>
                </a:solidFill>
                <a:effectLst/>
                <a:latin typeface="Times New Roman" panose="02020603050405020304" pitchFamily="18" charset="0"/>
                <a:cs typeface="Times New Roman" panose="02020603050405020304" pitchFamily="18" charset="0"/>
              </a:rPr>
              <a:t>LEP Patients</a:t>
            </a:r>
            <a:endParaRPr lang="en-US" b="1" dirty="0">
              <a:solidFill>
                <a:schemeClr val="tx2">
                  <a:satMod val="130000"/>
                </a:schemeClr>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1524000"/>
            <a:ext cx="7239000" cy="5029200"/>
          </a:xfrm>
        </p:spPr>
        <p:txBody>
          <a:bodyPr>
            <a:normAutofit fontScale="92500" lnSpcReduction="20000"/>
          </a:bodyPr>
          <a:lstStyle/>
          <a:p>
            <a:pPr marL="365760" indent="-283464" fontAlgn="auto">
              <a:spcAft>
                <a:spcPts val="0"/>
              </a:spcAft>
              <a:buFont typeface="Wingdings 2"/>
              <a:buNone/>
              <a:defRPr/>
            </a:pPr>
            <a:r>
              <a:rPr lang="en-US" dirty="0" smtClean="0">
                <a:latin typeface="Calibri" panose="020F0502020204030204" pitchFamily="34" charset="0"/>
              </a:rPr>
              <a:t>The following are methods for communicating with LEP patients:</a:t>
            </a:r>
          </a:p>
          <a:p>
            <a:pPr marL="365760" indent="-283464" fontAlgn="auto">
              <a:spcAft>
                <a:spcPts val="0"/>
              </a:spcAft>
              <a:buFont typeface="Wingdings 2"/>
              <a:buNone/>
              <a:defRPr/>
            </a:pPr>
            <a:endParaRPr lang="en-US" dirty="0" smtClean="0">
              <a:latin typeface="Calibri" panose="020F0502020204030204" pitchFamily="34" charset="0"/>
            </a:endParaRPr>
          </a:p>
          <a:p>
            <a:pPr marL="365760" indent="-283464" fontAlgn="auto">
              <a:spcAft>
                <a:spcPts val="0"/>
              </a:spcAft>
              <a:buFont typeface="Wingdings 2"/>
              <a:buChar char=""/>
              <a:defRPr/>
            </a:pPr>
            <a:r>
              <a:rPr lang="en-US" dirty="0" smtClean="0">
                <a:latin typeface="Calibri" panose="020F0502020204030204" pitchFamily="34" charset="0"/>
              </a:rPr>
              <a:t>Foreign Language Speaking Clinicians</a:t>
            </a:r>
          </a:p>
          <a:p>
            <a:pPr marL="403225" lvl="1" indent="0" fontAlgn="auto">
              <a:spcAft>
                <a:spcPts val="0"/>
              </a:spcAft>
              <a:buNone/>
              <a:defRPr/>
            </a:pPr>
            <a:r>
              <a:rPr lang="en-US" dirty="0" smtClean="0">
                <a:latin typeface="Calibri" panose="020F0502020204030204" pitchFamily="34" charset="0"/>
              </a:rPr>
              <a:t>   Physicians, nurses and other licensed professionals can practice their</a:t>
            </a:r>
          </a:p>
          <a:p>
            <a:pPr marL="365760" indent="-283464" fontAlgn="auto">
              <a:spcAft>
                <a:spcPts val="0"/>
              </a:spcAft>
              <a:buFont typeface="Wingdings 2"/>
              <a:buNone/>
              <a:defRPr/>
            </a:pPr>
            <a:r>
              <a:rPr lang="en-US" dirty="0" smtClean="0">
                <a:latin typeface="Calibri" panose="020F0502020204030204" pitchFamily="34" charset="0"/>
              </a:rPr>
              <a:t>         profession in both English and a foreign language.</a:t>
            </a:r>
          </a:p>
          <a:p>
            <a:pPr marL="365760" indent="-283464" fontAlgn="auto">
              <a:spcAft>
                <a:spcPts val="0"/>
              </a:spcAft>
              <a:buFont typeface="Wingdings 2"/>
              <a:buNone/>
              <a:defRPr/>
            </a:pPr>
            <a:endParaRPr lang="en-US" dirty="0" smtClean="0">
              <a:latin typeface="Calibri" panose="020F0502020204030204" pitchFamily="34" charset="0"/>
            </a:endParaRPr>
          </a:p>
          <a:p>
            <a:pPr marL="365760" indent="-283464" fontAlgn="auto">
              <a:spcAft>
                <a:spcPts val="0"/>
              </a:spcAft>
              <a:buFont typeface="Wingdings 2"/>
              <a:buChar char=""/>
              <a:defRPr/>
            </a:pPr>
            <a:r>
              <a:rPr lang="en-US" dirty="0" smtClean="0">
                <a:latin typeface="Calibri" panose="020F0502020204030204" pitchFamily="34" charset="0"/>
              </a:rPr>
              <a:t>Telephonic Interpretation Services</a:t>
            </a:r>
          </a:p>
          <a:p>
            <a:pPr marL="402336" lvl="1" indent="0" fontAlgn="auto">
              <a:spcAft>
                <a:spcPts val="0"/>
              </a:spcAft>
              <a:buNone/>
              <a:defRPr/>
            </a:pPr>
            <a:r>
              <a:rPr lang="en-US" dirty="0" smtClean="0">
                <a:latin typeface="Calibri" panose="020F0502020204030204" pitchFamily="34" charset="0"/>
              </a:rPr>
              <a:t>   Required for key patient contacts with LEP patients such as informed</a:t>
            </a:r>
          </a:p>
          <a:p>
            <a:pPr marL="365760" indent="-283464" fontAlgn="auto">
              <a:spcAft>
                <a:spcPts val="0"/>
              </a:spcAft>
              <a:buFont typeface="Wingdings 2"/>
              <a:buNone/>
              <a:defRPr/>
            </a:pPr>
            <a:r>
              <a:rPr lang="en-US" dirty="0" smtClean="0">
                <a:latin typeface="Calibri" panose="020F0502020204030204" pitchFamily="34" charset="0"/>
              </a:rPr>
              <a:t>         consent, nursing assessment, history and physical, and discharge</a:t>
            </a:r>
          </a:p>
          <a:p>
            <a:pPr marL="365760" indent="-283464" fontAlgn="auto">
              <a:spcAft>
                <a:spcPts val="0"/>
              </a:spcAft>
              <a:buFont typeface="Wingdings 2"/>
              <a:buNone/>
              <a:defRPr/>
            </a:pPr>
            <a:r>
              <a:rPr lang="en-US" dirty="0" smtClean="0">
                <a:latin typeface="Calibri" panose="020F0502020204030204" pitchFamily="34" charset="0"/>
              </a:rPr>
              <a:t>         instructions and patient education.</a:t>
            </a:r>
          </a:p>
          <a:p>
            <a:pPr marL="365760" indent="-283464" fontAlgn="auto">
              <a:spcAft>
                <a:spcPts val="0"/>
              </a:spcAft>
              <a:buFont typeface="Wingdings 2"/>
              <a:buNone/>
              <a:defRPr/>
            </a:pPr>
            <a:endParaRPr lang="en-US" dirty="0" smtClean="0">
              <a:latin typeface="Calibri" panose="020F0502020204030204" pitchFamily="34" charset="0"/>
            </a:endParaRPr>
          </a:p>
          <a:p>
            <a:pPr marL="365760" indent="-283464" fontAlgn="auto">
              <a:spcAft>
                <a:spcPts val="0"/>
              </a:spcAft>
              <a:buFont typeface="Wingdings 2"/>
              <a:buChar char=""/>
              <a:defRPr/>
            </a:pPr>
            <a:r>
              <a:rPr lang="en-US" dirty="0" smtClean="0">
                <a:latin typeface="Calibri" panose="020F0502020204030204" pitchFamily="34" charset="0"/>
              </a:rPr>
              <a:t> Language Bank – Administrative Interpreters</a:t>
            </a:r>
          </a:p>
          <a:p>
            <a:pPr marL="402336" lvl="1" indent="0" fontAlgn="auto">
              <a:spcAft>
                <a:spcPts val="0"/>
              </a:spcAft>
              <a:buNone/>
              <a:defRPr/>
            </a:pPr>
            <a:r>
              <a:rPr lang="en-US" dirty="0" smtClean="0">
                <a:latin typeface="Calibri" panose="020F0502020204030204" pitchFamily="34" charset="0"/>
              </a:rPr>
              <a:t>   A list of staff or volunteers who can serve as interpreters for</a:t>
            </a:r>
          </a:p>
          <a:p>
            <a:pPr marL="365760" indent="-283464" fontAlgn="auto">
              <a:spcAft>
                <a:spcPts val="0"/>
              </a:spcAft>
              <a:buFont typeface="Wingdings 2"/>
              <a:buNone/>
              <a:defRPr/>
            </a:pPr>
            <a:r>
              <a:rPr lang="en-US" dirty="0" smtClean="0">
                <a:latin typeface="Calibri" panose="020F0502020204030204" pitchFamily="34" charset="0"/>
              </a:rPr>
              <a:t>         administrative encounters which includes all communication </a:t>
            </a:r>
          </a:p>
          <a:p>
            <a:pPr marL="365760" indent="-283464" fontAlgn="auto">
              <a:spcAft>
                <a:spcPts val="0"/>
              </a:spcAft>
              <a:buFont typeface="Wingdings 2"/>
              <a:buNone/>
              <a:defRPr/>
            </a:pPr>
            <a:r>
              <a:rPr lang="en-US" dirty="0" smtClean="0">
                <a:latin typeface="Calibri" panose="020F0502020204030204" pitchFamily="34" charset="0"/>
              </a:rPr>
              <a:t>         with a patient that does not involve clinical matters.</a:t>
            </a:r>
            <a:endParaRPr lang="en-US"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F5C81604-751A-4C56-A112-F6F59798B38B}" type="slidenum">
              <a:rPr lang="en-US"/>
              <a:pPr>
                <a:defRPr/>
              </a:pPr>
              <a:t>78</a:t>
            </a:fld>
            <a:endParaRPr lang="en-US" dirty="0"/>
          </a:p>
        </p:txBody>
      </p:sp>
    </p:spTree>
    <p:custDataLst>
      <p:tags r:id="rId1"/>
    </p:custData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762000"/>
          </a:xfrm>
        </p:spPr>
        <p:txBody>
          <a:bodyPr/>
          <a:lstStyle/>
          <a:p>
            <a:r>
              <a:rPr lang="en-US" dirty="0" smtClean="0">
                <a:solidFill>
                  <a:schemeClr val="tx1"/>
                </a:solidFill>
              </a:rPr>
              <a:t>Communication</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When the </a:t>
            </a:r>
            <a:r>
              <a:rPr lang="en-US" dirty="0" err="1" smtClean="0"/>
              <a:t>Covid</a:t>
            </a:r>
            <a:r>
              <a:rPr lang="en-US" dirty="0" smtClean="0"/>
              <a:t> Pandemic began, many health care facilities significantly restricted visitation privileges for the patients. Many institutions incorporated the use of iPads so families could communicate with the healthcare staff, and patients and families could communicate with each other.</a:t>
            </a:r>
          </a:p>
          <a:p>
            <a:r>
              <a:rPr lang="en-US" dirty="0" smtClean="0"/>
              <a:t>Many facilities have continued with this practice of communication</a:t>
            </a:r>
            <a:endParaRPr lang="en-US" dirty="0"/>
          </a:p>
        </p:txBody>
      </p:sp>
      <p:sp>
        <p:nvSpPr>
          <p:cNvPr id="4" name="Slide Number Placeholder 3"/>
          <p:cNvSpPr>
            <a:spLocks noGrp="1"/>
          </p:cNvSpPr>
          <p:nvPr>
            <p:ph type="sldNum" sz="quarter" idx="12"/>
          </p:nvPr>
        </p:nvSpPr>
        <p:spPr/>
        <p:txBody>
          <a:bodyPr/>
          <a:lstStyle/>
          <a:p>
            <a:pPr>
              <a:defRPr/>
            </a:pPr>
            <a:fld id="{672EBED6-AD31-4F53-8D2D-72D9F87B1D1C}" type="slidenum">
              <a:rPr lang="en-US" smtClean="0"/>
              <a:pPr>
                <a:defRPr/>
              </a:pPr>
              <a:t>79</a:t>
            </a:fld>
            <a:endParaRPr lang="en-US" dirty="0"/>
          </a:p>
        </p:txBody>
      </p:sp>
    </p:spTree>
    <p:custDataLst>
      <p:tags r:id="rId1"/>
    </p:custDataLst>
    <p:extLst>
      <p:ext uri="{BB962C8B-B14F-4D97-AF65-F5344CB8AC3E}">
        <p14:creationId xmlns:p14="http://schemas.microsoft.com/office/powerpoint/2010/main" val="3865162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algn="ctr" fontAlgn="auto">
              <a:spcAft>
                <a:spcPts val="0"/>
              </a:spcAft>
              <a:defRPr/>
            </a:pPr>
            <a:r>
              <a:rPr lang="en-US" sz="4400" b="1" dirty="0" smtClean="0">
                <a:solidFill>
                  <a:schemeClr val="tx2">
                    <a:satMod val="130000"/>
                  </a:schemeClr>
                </a:solidFill>
                <a:effectLst/>
                <a:latin typeface="Times New Roman" panose="02020603050405020304" pitchFamily="18" charset="0"/>
                <a:cs typeface="Times New Roman" panose="02020603050405020304" pitchFamily="18" charset="0"/>
              </a:rPr>
              <a:t>Culture</a:t>
            </a:r>
          </a:p>
        </p:txBody>
      </p:sp>
      <p:sp>
        <p:nvSpPr>
          <p:cNvPr id="17411" name="Rectangle 3"/>
          <p:cNvSpPr>
            <a:spLocks noGrp="1" noChangeArrowheads="1"/>
          </p:cNvSpPr>
          <p:nvPr>
            <p:ph idx="1"/>
          </p:nvPr>
        </p:nvSpPr>
        <p:spPr>
          <a:xfrm>
            <a:off x="1066800" y="1752600"/>
            <a:ext cx="7867650" cy="4495800"/>
          </a:xfrm>
        </p:spPr>
        <p:txBody>
          <a:bodyPr/>
          <a:lstStyle/>
          <a:p>
            <a:r>
              <a:rPr lang="en-US" dirty="0" smtClean="0">
                <a:latin typeface="Calibri" panose="020F0502020204030204" pitchFamily="34" charset="0"/>
              </a:rPr>
              <a:t>Shared values, beliefs, customs, symbols</a:t>
            </a:r>
          </a:p>
          <a:p>
            <a:r>
              <a:rPr lang="en-US" dirty="0" smtClean="0">
                <a:latin typeface="Calibri" panose="020F0502020204030204" pitchFamily="34" charset="0"/>
              </a:rPr>
              <a:t>Learned and passed on </a:t>
            </a:r>
          </a:p>
          <a:p>
            <a:r>
              <a:rPr lang="en-US" dirty="0" smtClean="0">
                <a:latin typeface="Calibri" panose="020F0502020204030204" pitchFamily="34" charset="0"/>
              </a:rPr>
              <a:t>Provides meaning for group members who exist together</a:t>
            </a:r>
          </a:p>
          <a:p>
            <a:r>
              <a:rPr lang="en-US" dirty="0" smtClean="0">
                <a:latin typeface="Calibri" panose="020F0502020204030204" pitchFamily="34" charset="0"/>
              </a:rPr>
              <a:t>Road map/blueprint to comprehend unwritten rules for living</a:t>
            </a:r>
          </a:p>
          <a:p>
            <a:pPr>
              <a:buFontTx/>
              <a:buNone/>
            </a:pPr>
            <a:endParaRPr lang="en-US" sz="3600" b="1" dirty="0" smtClean="0">
              <a:latin typeface="Times New Roman" pitchFamily="18" charset="0"/>
            </a:endParaRPr>
          </a:p>
          <a:p>
            <a:endParaRPr lang="en-US" dirty="0" smtClean="0"/>
          </a:p>
        </p:txBody>
      </p:sp>
      <p:sp>
        <p:nvSpPr>
          <p:cNvPr id="4" name="Slide Number Placeholder 3"/>
          <p:cNvSpPr>
            <a:spLocks noGrp="1"/>
          </p:cNvSpPr>
          <p:nvPr>
            <p:ph type="sldNum" sz="quarter" idx="12"/>
          </p:nvPr>
        </p:nvSpPr>
        <p:spPr/>
        <p:txBody>
          <a:bodyPr/>
          <a:lstStyle/>
          <a:p>
            <a:pPr>
              <a:defRPr/>
            </a:pPr>
            <a:fld id="{2E6C6557-EF99-4601-8E7E-F4D0A30436E4}" type="slidenum">
              <a:rPr lang="en-US"/>
              <a:pPr>
                <a:defRPr/>
              </a:pPr>
              <a:t>8</a:t>
            </a:fld>
            <a:endParaRPr lang="en-US" dirty="0"/>
          </a:p>
        </p:txBody>
      </p:sp>
    </p:spTree>
    <p:custDataLst>
      <p:tags r:id="rId1"/>
    </p:custData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304800"/>
            <a:ext cx="6347713" cy="1143000"/>
          </a:xfrm>
        </p:spPr>
        <p:txBody>
          <a:bodyPr>
            <a:normAutofit fontScale="90000"/>
          </a:bodyPr>
          <a:lstStyle/>
          <a:p>
            <a:pPr algn="ctr" fontAlgn="auto">
              <a:spcAft>
                <a:spcPts val="0"/>
              </a:spcAft>
              <a:defRPr/>
            </a:pPr>
            <a:r>
              <a:rPr lang="en-US" b="1" dirty="0" smtClean="0">
                <a:solidFill>
                  <a:schemeClr val="tx2">
                    <a:satMod val="130000"/>
                  </a:schemeClr>
                </a:solidFill>
                <a:effectLst/>
                <a:latin typeface="Times New Roman" panose="02020603050405020304" pitchFamily="18" charset="0"/>
                <a:cs typeface="Times New Roman" panose="02020603050405020304" pitchFamily="18" charset="0"/>
              </a:rPr>
              <a:t>Non-Verbal Communication and Positive Approaches</a:t>
            </a:r>
            <a:endParaRPr lang="en-US" dirty="0">
              <a:solidFill>
                <a:schemeClr val="tx2">
                  <a:satMod val="130000"/>
                </a:schemeClr>
              </a:solidFill>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1447800"/>
            <a:ext cx="8629650" cy="5181600"/>
          </a:xfrm>
        </p:spPr>
        <p:txBody>
          <a:bodyPr>
            <a:noAutofit/>
          </a:bodyPr>
          <a:lstStyle/>
          <a:p>
            <a:pPr marL="365760" indent="-283464" fontAlgn="auto">
              <a:spcAft>
                <a:spcPts val="0"/>
              </a:spcAft>
              <a:buFont typeface="Wingdings 2"/>
              <a:buNone/>
              <a:defRPr/>
            </a:pPr>
            <a:r>
              <a:rPr lang="en-US" sz="1600" dirty="0" smtClean="0">
                <a:latin typeface="Calibri" panose="020F0502020204030204" pitchFamily="34" charset="0"/>
              </a:rPr>
              <a:t>As a student keep the following guidelines in mind when interacting with residents, visitors and co-workers who may have different cultural beliefs or practices:</a:t>
            </a:r>
          </a:p>
          <a:p>
            <a:pPr marL="82296" indent="0" fontAlgn="auto">
              <a:spcAft>
                <a:spcPts val="0"/>
              </a:spcAft>
              <a:buNone/>
              <a:defRPr/>
            </a:pPr>
            <a:r>
              <a:rPr lang="en-US" sz="1600" dirty="0" smtClean="0">
                <a:latin typeface="Calibri" panose="020F0502020204030204" pitchFamily="34" charset="0"/>
              </a:rPr>
              <a:t>Non-verbal communication:</a:t>
            </a:r>
          </a:p>
          <a:p>
            <a:pPr marL="365760" indent="-283464" fontAlgn="auto">
              <a:spcAft>
                <a:spcPts val="0"/>
              </a:spcAft>
              <a:buFont typeface="Wingdings" pitchFamily="2" charset="2"/>
              <a:buChar char="§"/>
              <a:defRPr/>
            </a:pPr>
            <a:r>
              <a:rPr lang="en-US" sz="1600" dirty="0" smtClean="0">
                <a:latin typeface="Calibri" panose="020F0502020204030204" pitchFamily="34" charset="0"/>
              </a:rPr>
              <a:t>Facial expression – may give many messages, positive and negative</a:t>
            </a:r>
          </a:p>
          <a:p>
            <a:pPr marL="365760" indent="-283464" fontAlgn="auto">
              <a:spcAft>
                <a:spcPts val="0"/>
              </a:spcAft>
              <a:buFont typeface="Wingdings" pitchFamily="2" charset="2"/>
              <a:buChar char="§"/>
              <a:defRPr/>
            </a:pPr>
            <a:r>
              <a:rPr lang="en-US" sz="1600" dirty="0" smtClean="0">
                <a:latin typeface="Calibri" panose="020F0502020204030204" pitchFamily="34" charset="0"/>
              </a:rPr>
              <a:t>Gestures – may be invasive, offensive or unpleasant</a:t>
            </a:r>
          </a:p>
          <a:p>
            <a:pPr marL="365760" indent="-283464" fontAlgn="auto">
              <a:spcAft>
                <a:spcPts val="0"/>
              </a:spcAft>
              <a:buFont typeface="Wingdings" pitchFamily="2" charset="2"/>
              <a:buChar char="§"/>
              <a:defRPr/>
            </a:pPr>
            <a:r>
              <a:rPr lang="en-US" sz="1600" dirty="0" smtClean="0">
                <a:latin typeface="Calibri" panose="020F0502020204030204" pitchFamily="34" charset="0"/>
              </a:rPr>
              <a:t>Contact – the individual may or may not want to be touched by others</a:t>
            </a:r>
          </a:p>
          <a:p>
            <a:pPr marL="365760" indent="-283464" fontAlgn="auto">
              <a:spcAft>
                <a:spcPts val="0"/>
              </a:spcAft>
              <a:buFont typeface="Wingdings" pitchFamily="2" charset="2"/>
              <a:buChar char="§"/>
              <a:defRPr/>
            </a:pPr>
            <a:r>
              <a:rPr lang="en-US" sz="1600" dirty="0" smtClean="0">
                <a:latin typeface="Calibri" panose="020F0502020204030204" pitchFamily="34" charset="0"/>
              </a:rPr>
              <a:t>Use of space –may be too close when speaking</a:t>
            </a:r>
          </a:p>
          <a:p>
            <a:pPr marL="365760" indent="-283464" fontAlgn="auto">
              <a:spcAft>
                <a:spcPts val="0"/>
              </a:spcAft>
              <a:buFont typeface="Wingdings 2"/>
              <a:buNone/>
              <a:defRPr/>
            </a:pPr>
            <a:r>
              <a:rPr lang="en-US" sz="1600" dirty="0" smtClean="0">
                <a:latin typeface="Calibri" panose="020F0502020204030204" pitchFamily="34" charset="0"/>
              </a:rPr>
              <a:t>Positive approaches to Diversity in Culture:</a:t>
            </a:r>
          </a:p>
          <a:p>
            <a:pPr marL="365760" indent="-283464" fontAlgn="auto">
              <a:spcAft>
                <a:spcPts val="0"/>
              </a:spcAft>
              <a:buFont typeface="Wingdings" pitchFamily="2" charset="2"/>
              <a:buChar char="§"/>
              <a:defRPr/>
            </a:pPr>
            <a:r>
              <a:rPr lang="en-US" sz="1600" dirty="0" smtClean="0">
                <a:latin typeface="Calibri" panose="020F0502020204030204" pitchFamily="34" charset="0"/>
              </a:rPr>
              <a:t>Seek and praise the uniqueness of others</a:t>
            </a:r>
          </a:p>
          <a:p>
            <a:pPr marL="365760" indent="-283464" fontAlgn="auto">
              <a:spcAft>
                <a:spcPts val="0"/>
              </a:spcAft>
              <a:buFont typeface="Wingdings" pitchFamily="2" charset="2"/>
              <a:buChar char="§"/>
              <a:defRPr/>
            </a:pPr>
            <a:r>
              <a:rPr lang="en-US" sz="1600" dirty="0" smtClean="0">
                <a:latin typeface="Calibri" panose="020F0502020204030204" pitchFamily="34" charset="0"/>
              </a:rPr>
              <a:t>Be willing to listen with an open mind</a:t>
            </a:r>
          </a:p>
          <a:p>
            <a:pPr marL="365760" indent="-283464" fontAlgn="auto">
              <a:spcAft>
                <a:spcPts val="0"/>
              </a:spcAft>
              <a:buFont typeface="Wingdings" pitchFamily="2" charset="2"/>
              <a:buChar char="§"/>
              <a:defRPr/>
            </a:pPr>
            <a:r>
              <a:rPr lang="en-US" sz="1600" dirty="0" smtClean="0">
                <a:latin typeface="Calibri" panose="020F0502020204030204" pitchFamily="34" charset="0"/>
              </a:rPr>
              <a:t>Remain open to ideas and people whose values are different.</a:t>
            </a:r>
          </a:p>
          <a:p>
            <a:pPr marL="365760" indent="-283464" fontAlgn="auto">
              <a:spcAft>
                <a:spcPts val="0"/>
              </a:spcAft>
              <a:buFont typeface="Wingdings 2"/>
              <a:buNone/>
              <a:defRPr/>
            </a:pPr>
            <a:endParaRPr lang="en-US" sz="1600" b="1" dirty="0" smtClean="0">
              <a:latin typeface="Calibri" panose="020F0502020204030204" pitchFamily="34" charset="0"/>
            </a:endParaRPr>
          </a:p>
          <a:p>
            <a:pPr marL="0" indent="0" fontAlgn="auto">
              <a:spcAft>
                <a:spcPts val="0"/>
              </a:spcAft>
              <a:buFont typeface="Wingdings 2"/>
              <a:buNone/>
              <a:defRPr/>
            </a:pPr>
            <a:r>
              <a:rPr lang="en-US" sz="1600" b="1" i="1" dirty="0" smtClean="0">
                <a:latin typeface="Calibri" panose="020F0502020204030204" pitchFamily="34" charset="0"/>
              </a:rPr>
              <a:t>It  All Comes Down to Respect – Cultural and language differences may create misunderstandings </a:t>
            </a:r>
            <a:r>
              <a:rPr lang="en-US" sz="1600" dirty="0" smtClean="0">
                <a:latin typeface="Calibri" panose="020F0502020204030204" pitchFamily="34" charset="0"/>
              </a:rPr>
              <a:t>which may negatively impact clinical situations and working relationships among individuals</a:t>
            </a:r>
            <a:endParaRPr lang="en-US" sz="16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64014C0E-0670-4EE7-A13E-300B0CFF7945}" type="slidenum">
              <a:rPr lang="en-US"/>
              <a:pPr>
                <a:defRPr/>
              </a:pPr>
              <a:t>80</a:t>
            </a:fld>
            <a:endParaRPr lang="en-US" dirty="0"/>
          </a:p>
        </p:txBody>
      </p:sp>
    </p:spTree>
    <p:custDataLst>
      <p:tags r:id="rId1"/>
    </p:custData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457200"/>
            <a:ext cx="7499350" cy="685800"/>
          </a:xfrm>
        </p:spPr>
        <p:txBody>
          <a:bodyPr>
            <a:normAutofit fontScale="90000"/>
          </a:bodyPr>
          <a:lstStyle/>
          <a:p>
            <a:r>
              <a:rPr lang="en-US" sz="4400" b="1" dirty="0">
                <a:solidFill>
                  <a:schemeClr val="tx2">
                    <a:satMod val="130000"/>
                  </a:schemeClr>
                </a:solidFill>
                <a:effectLst/>
                <a:latin typeface="Times New Roman" panose="02020603050405020304" pitchFamily="18" charset="0"/>
                <a:cs typeface="Times New Roman" panose="02020603050405020304" pitchFamily="18" charset="0"/>
              </a:rPr>
              <a:t>Define Our Image</a:t>
            </a:r>
            <a:r>
              <a:rPr lang="en-US" sz="3600" b="1" dirty="0">
                <a:solidFill>
                  <a:schemeClr val="tx2">
                    <a:satMod val="130000"/>
                  </a:schemeClr>
                </a:solidFill>
                <a:effectLst/>
                <a:latin typeface="Bodoni MT" pitchFamily="18" charset="0"/>
              </a:rPr>
              <a:t/>
            </a:r>
            <a:br>
              <a:rPr lang="en-US" sz="3600" b="1" dirty="0">
                <a:solidFill>
                  <a:schemeClr val="tx2">
                    <a:satMod val="130000"/>
                  </a:schemeClr>
                </a:solidFill>
                <a:effectLst/>
                <a:latin typeface="Bodoni MT" pitchFamily="18" charset="0"/>
              </a:rPr>
            </a:br>
            <a:endParaRPr lang="en-US" sz="3600" dirty="0"/>
          </a:p>
        </p:txBody>
      </p:sp>
      <p:sp>
        <p:nvSpPr>
          <p:cNvPr id="3" name="Content Placeholder 2"/>
          <p:cNvSpPr>
            <a:spLocks noGrp="1"/>
          </p:cNvSpPr>
          <p:nvPr>
            <p:ph idx="1"/>
          </p:nvPr>
        </p:nvSpPr>
        <p:spPr>
          <a:xfrm>
            <a:off x="609600" y="1676400"/>
            <a:ext cx="6629400" cy="4038600"/>
          </a:xfrm>
        </p:spPr>
        <p:txBody>
          <a:bodyPr/>
          <a:lstStyle/>
          <a:p>
            <a:r>
              <a:rPr lang="en-US" dirty="0" smtClean="0">
                <a:latin typeface="Calibri" panose="020F0502020204030204" pitchFamily="34" charset="0"/>
              </a:rPr>
              <a:t>Professional respect begins with having self-respect and respecting our own profession</a:t>
            </a:r>
          </a:p>
          <a:p>
            <a:r>
              <a:rPr lang="en-US" dirty="0" smtClean="0">
                <a:latin typeface="Calibri" panose="020F0502020204030204" pitchFamily="34" charset="0"/>
              </a:rPr>
              <a:t>Value Nursing and project that image daily</a:t>
            </a:r>
          </a:p>
          <a:p>
            <a:r>
              <a:rPr lang="en-US" dirty="0" smtClean="0">
                <a:latin typeface="Calibri" panose="020F0502020204030204" pitchFamily="34" charset="0"/>
              </a:rPr>
              <a:t>Take ourselves seriously and dress the part</a:t>
            </a:r>
          </a:p>
          <a:p>
            <a:r>
              <a:rPr lang="en-US" dirty="0" smtClean="0">
                <a:latin typeface="Calibri" panose="020F0502020204030204" pitchFamily="34" charset="0"/>
              </a:rPr>
              <a:t>Recognize and promote the value of what we do</a:t>
            </a:r>
          </a:p>
          <a:p>
            <a:r>
              <a:rPr lang="en-US" dirty="0" smtClean="0">
                <a:latin typeface="Calibri" panose="020F0502020204030204" pitchFamily="34" charset="0"/>
              </a:rPr>
              <a:t>Believe in ourselves and our colleagues</a:t>
            </a:r>
            <a:endParaRPr lang="en-US"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672EBED6-AD31-4F53-8D2D-72D9F87B1D1C}" type="slidenum">
              <a:rPr lang="en-US" smtClean="0"/>
              <a:pPr>
                <a:defRPr/>
              </a:pPr>
              <a:t>81</a:t>
            </a:fld>
            <a:endParaRPr lang="en-US" dirty="0"/>
          </a:p>
        </p:txBody>
      </p:sp>
    </p:spTree>
    <p:custDataLst>
      <p:tags r:id="rId1"/>
    </p:custDataLst>
    <p:extLst>
      <p:ext uri="{BB962C8B-B14F-4D97-AF65-F5344CB8AC3E}">
        <p14:creationId xmlns:p14="http://schemas.microsoft.com/office/powerpoint/2010/main" val="114270402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bwMode="auto">
          <a:xfrm>
            <a:off x="609599" y="304800"/>
            <a:ext cx="6347713" cy="984912"/>
          </a:xfrm>
        </p:spPr>
        <p:txBody>
          <a:bodyPr vert="horz" wrap="square" lIns="91440" tIns="45720" rIns="91440" bIns="45720" numCol="1" anchorCtr="0" compatLnSpc="1">
            <a:prstTxWarp prst="textNoShape">
              <a:avLst/>
            </a:prstTxWarp>
          </a:bodyPr>
          <a:lstStyle/>
          <a:p>
            <a:r>
              <a:rPr lang="en-US" sz="4400" b="1" dirty="0" smtClean="0">
                <a:effectLst/>
                <a:latin typeface="Times New Roman" panose="02020603050405020304" pitchFamily="18" charset="0"/>
                <a:cs typeface="Times New Roman" panose="02020603050405020304" pitchFamily="18" charset="0"/>
              </a:rPr>
              <a:t>The Essence of Nursing</a:t>
            </a:r>
          </a:p>
        </p:txBody>
      </p:sp>
      <p:sp>
        <p:nvSpPr>
          <p:cNvPr id="96259" name="Rectangle 3"/>
          <p:cNvSpPr>
            <a:spLocks noGrp="1" noChangeArrowheads="1"/>
          </p:cNvSpPr>
          <p:nvPr>
            <p:ph idx="1"/>
          </p:nvPr>
        </p:nvSpPr>
        <p:spPr>
          <a:xfrm>
            <a:off x="533400" y="1447800"/>
            <a:ext cx="8001000" cy="4800600"/>
          </a:xfrm>
        </p:spPr>
        <p:txBody>
          <a:bodyPr/>
          <a:lstStyle/>
          <a:p>
            <a:r>
              <a:rPr lang="en-US" sz="2800" dirty="0" smtClean="0">
                <a:latin typeface="Calibri" panose="020F0502020204030204" pitchFamily="34" charset="0"/>
              </a:rPr>
              <a:t>Nightingale in her Notes on Nursing, wrote,  “Nursing’s most important work is caring” (1859)</a:t>
            </a:r>
          </a:p>
          <a:p>
            <a:endParaRPr lang="en-US" sz="2800" dirty="0" smtClean="0">
              <a:latin typeface="Calibri" panose="020F0502020204030204" pitchFamily="34" charset="0"/>
            </a:endParaRPr>
          </a:p>
          <a:p>
            <a:r>
              <a:rPr lang="en-US" sz="2800" dirty="0" smtClean="0">
                <a:latin typeface="Calibri" panose="020F0502020204030204" pitchFamily="34" charset="0"/>
              </a:rPr>
              <a:t>Reading Nightingale one is struck by the simplicity of her message and its continued applicability to the health care system of today. </a:t>
            </a:r>
          </a:p>
          <a:p>
            <a:endParaRPr lang="en-US" sz="2800" dirty="0" smtClean="0">
              <a:latin typeface="Calibri" panose="020F0502020204030204" pitchFamily="34" charset="0"/>
            </a:endParaRPr>
          </a:p>
          <a:p>
            <a:r>
              <a:rPr lang="en-US" sz="2800" dirty="0" smtClean="0">
                <a:latin typeface="Calibri" panose="020F0502020204030204" pitchFamily="34" charset="0"/>
              </a:rPr>
              <a:t>Enjoy your clinical experience this semester and your future careers as nurses </a:t>
            </a:r>
          </a:p>
        </p:txBody>
      </p:sp>
      <p:sp>
        <p:nvSpPr>
          <p:cNvPr id="4" name="Slide Number Placeholder 3"/>
          <p:cNvSpPr>
            <a:spLocks noGrp="1"/>
          </p:cNvSpPr>
          <p:nvPr>
            <p:ph type="sldNum" sz="quarter" idx="12"/>
          </p:nvPr>
        </p:nvSpPr>
        <p:spPr/>
        <p:txBody>
          <a:bodyPr/>
          <a:lstStyle/>
          <a:p>
            <a:pPr>
              <a:defRPr/>
            </a:pPr>
            <a:fld id="{C47521F3-9B50-4652-99B5-BCE6CEFDDDA9}" type="slidenum">
              <a:rPr lang="en-US"/>
              <a:pPr>
                <a:defRPr/>
              </a:pPr>
              <a:t>82</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fontAlgn="auto">
              <a:spcAft>
                <a:spcPts val="0"/>
              </a:spcAft>
              <a:defRPr/>
            </a:pPr>
            <a:r>
              <a:rPr lang="en-US" sz="4000" b="1" dirty="0" smtClean="0">
                <a:solidFill>
                  <a:schemeClr val="tx2"/>
                </a:solidFill>
                <a:effectLst/>
                <a:latin typeface="Times New Roman" panose="02020603050405020304" pitchFamily="18" charset="0"/>
                <a:cs typeface="Times New Roman" panose="02020603050405020304" pitchFamily="18" charset="0"/>
              </a:rPr>
              <a:t>Cu</a:t>
            </a:r>
            <a:r>
              <a:rPr lang="en-US" sz="4000" b="1" dirty="0" smtClean="0">
                <a:solidFill>
                  <a:schemeClr val="tx2">
                    <a:satMod val="130000"/>
                  </a:schemeClr>
                </a:solidFill>
                <a:effectLst/>
                <a:latin typeface="Times New Roman" panose="02020603050405020304" pitchFamily="18" charset="0"/>
                <a:cs typeface="Times New Roman" panose="02020603050405020304" pitchFamily="18" charset="0"/>
              </a:rPr>
              <a:t>ltural Diversity and Inclusiveness</a:t>
            </a:r>
            <a:endParaRPr lang="en-US" sz="4000" b="1" dirty="0">
              <a:solidFill>
                <a:schemeClr val="tx2">
                  <a:satMod val="130000"/>
                </a:schemeClr>
              </a:solidFill>
              <a:effectLst/>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8B73D5DA-B933-4F9E-B23F-0724FB882255}" type="slidenum">
              <a:rPr lang="en-US"/>
              <a:pPr>
                <a:defRPr/>
              </a:pPr>
              <a:t>9</a:t>
            </a:fld>
            <a:endParaRPr lang="en-US" dirty="0"/>
          </a:p>
        </p:txBody>
      </p:sp>
      <p:sp>
        <p:nvSpPr>
          <p:cNvPr id="18436" name="Rectangle 4"/>
          <p:cNvSpPr>
            <a:spLocks noChangeArrowheads="1"/>
          </p:cNvSpPr>
          <p:nvPr/>
        </p:nvSpPr>
        <p:spPr bwMode="auto">
          <a:xfrm>
            <a:off x="1219200" y="1676400"/>
            <a:ext cx="7543800" cy="4770438"/>
          </a:xfrm>
          <a:prstGeom prst="rect">
            <a:avLst/>
          </a:prstGeom>
          <a:noFill/>
          <a:ln w="9525">
            <a:noFill/>
            <a:miter lim="800000"/>
            <a:headEnd/>
            <a:tailEnd/>
          </a:ln>
        </p:spPr>
        <p:txBody>
          <a:bodyPr>
            <a:spAutoFit/>
          </a:bodyPr>
          <a:lstStyle/>
          <a:p>
            <a:r>
              <a:rPr lang="en-US" sz="2000" dirty="0">
                <a:latin typeface="Calibri" panose="020F0502020204030204" pitchFamily="34" charset="0"/>
              </a:rPr>
              <a:t>Organizations/ Employers have a responsibility to treat all team members the same regardless of race, color, gender, ancestry, age, disability, religion or creed, sexual orientation, marital status, citizenship status, physical handicap, medical condition, military status, veteran’s status, pre-disposing genetic characteristics, special disabled veteran status or any other protected status.</a:t>
            </a:r>
          </a:p>
          <a:p>
            <a:endParaRPr lang="en-US" sz="2000" dirty="0">
              <a:latin typeface="Calibri" panose="020F0502020204030204" pitchFamily="34" charset="0"/>
            </a:endParaRPr>
          </a:p>
          <a:p>
            <a:r>
              <a:rPr lang="en-US" sz="2400" i="1" dirty="0">
                <a:latin typeface="Calibri" panose="020F0502020204030204" pitchFamily="34" charset="0"/>
              </a:rPr>
              <a:t>Your role as a student</a:t>
            </a:r>
            <a:r>
              <a:rPr lang="en-US" sz="2000" dirty="0">
                <a:latin typeface="Calibri" panose="020F0502020204030204" pitchFamily="34" charset="0"/>
              </a:rPr>
              <a:t>:</a:t>
            </a:r>
          </a:p>
          <a:p>
            <a:pPr>
              <a:buFont typeface="Wingdings" pitchFamily="2" charset="2"/>
              <a:buChar char="Ø"/>
            </a:pPr>
            <a:r>
              <a:rPr lang="en-US" sz="2000" dirty="0">
                <a:latin typeface="Calibri" panose="020F0502020204030204" pitchFamily="34" charset="0"/>
              </a:rPr>
              <a:t> Deliver “culturally competent” care to patient care situations</a:t>
            </a:r>
          </a:p>
          <a:p>
            <a:r>
              <a:rPr lang="en-US" sz="2000" dirty="0">
                <a:latin typeface="Calibri" panose="020F0502020204030204" pitchFamily="34" charset="0"/>
              </a:rPr>
              <a:t>    and encounters with staff.</a:t>
            </a:r>
          </a:p>
          <a:p>
            <a:pPr>
              <a:buFont typeface="Wingdings" pitchFamily="2" charset="2"/>
              <a:buChar char="Ø"/>
            </a:pPr>
            <a:r>
              <a:rPr lang="en-US" sz="2000" dirty="0">
                <a:latin typeface="Calibri" panose="020F0502020204030204" pitchFamily="34" charset="0"/>
              </a:rPr>
              <a:t> Responsible to be culturally sensitive and to possess</a:t>
            </a:r>
          </a:p>
          <a:p>
            <a:r>
              <a:rPr lang="en-US" sz="2000" dirty="0">
                <a:latin typeface="Calibri" panose="020F0502020204030204" pitchFamily="34" charset="0"/>
              </a:rPr>
              <a:t>    knowledge, skills and an accepting attitude towards those who</a:t>
            </a:r>
          </a:p>
          <a:p>
            <a:r>
              <a:rPr lang="en-US" sz="2000" dirty="0">
                <a:latin typeface="Calibri" panose="020F0502020204030204" pitchFamily="34" charset="0"/>
              </a:rPr>
              <a:t>    differ from you.</a:t>
            </a:r>
          </a:p>
          <a:p>
            <a:pPr>
              <a:buFont typeface="Wingdings" pitchFamily="2" charset="2"/>
              <a:buChar char="Ø"/>
            </a:pPr>
            <a:r>
              <a:rPr lang="en-US" sz="2000" dirty="0">
                <a:latin typeface="Calibri" panose="020F0502020204030204" pitchFamily="34" charset="0"/>
              </a:rPr>
              <a:t> Be aware, understand and attend to the total context of each</a:t>
            </a:r>
          </a:p>
          <a:p>
            <a:r>
              <a:rPr lang="en-US" sz="2000" dirty="0">
                <a:latin typeface="Calibri" panose="020F0502020204030204" pitchFamily="34" charset="0"/>
              </a:rPr>
              <a:t>    patient situation.</a:t>
            </a: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DESIGN_ID_FACET" val="3cZAcPqd"/>
  <p:tag name="ARTICULATE_SLIDE_COUNT" val="87"/>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2657</TotalTime>
  <Words>7156</Words>
  <Application>Microsoft Office PowerPoint</Application>
  <PresentationFormat>On-screen Show (4:3)</PresentationFormat>
  <Paragraphs>867</Paragraphs>
  <Slides>82</Slides>
  <Notes>14</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2</vt:i4>
      </vt:variant>
      <vt:variant>
        <vt:lpstr>Slide Titles</vt:lpstr>
      </vt:variant>
      <vt:variant>
        <vt:i4>82</vt:i4>
      </vt:variant>
    </vt:vector>
  </HeadingPairs>
  <TitlesOfParts>
    <vt:vector size="97" baseType="lpstr">
      <vt:lpstr>Arial</vt:lpstr>
      <vt:lpstr>Arial Unicode MS</vt:lpstr>
      <vt:lpstr>Bodoni MT</vt:lpstr>
      <vt:lpstr>Calibri</vt:lpstr>
      <vt:lpstr>Tahoma</vt:lpstr>
      <vt:lpstr>Times New Roman</vt:lpstr>
      <vt:lpstr>Trebuchet MS</vt:lpstr>
      <vt:lpstr>Univers</vt:lpstr>
      <vt:lpstr>Verdana</vt:lpstr>
      <vt:lpstr>Wingdings</vt:lpstr>
      <vt:lpstr>Wingdings 2</vt:lpstr>
      <vt:lpstr>Wingdings 3</vt:lpstr>
      <vt:lpstr>Facet</vt:lpstr>
      <vt:lpstr>Clip</vt:lpstr>
      <vt:lpstr>Document</vt:lpstr>
      <vt:lpstr>Universal Student  Hospital Orientation</vt:lpstr>
      <vt:lpstr>Introduction</vt:lpstr>
      <vt:lpstr>Topic Outline</vt:lpstr>
      <vt:lpstr>  Program Objectives</vt:lpstr>
      <vt:lpstr>Service Excellence</vt:lpstr>
      <vt:lpstr>Service Excellence (continued)</vt:lpstr>
      <vt:lpstr>Teamwork</vt:lpstr>
      <vt:lpstr>Culture</vt:lpstr>
      <vt:lpstr>Cultural Diversity and Inclusiveness</vt:lpstr>
      <vt:lpstr>Ethnicity</vt:lpstr>
      <vt:lpstr>Ethnocentrism</vt:lpstr>
      <vt:lpstr>Stereotyping</vt:lpstr>
      <vt:lpstr>Prejudice</vt:lpstr>
      <vt:lpstr>Discrimination</vt:lpstr>
      <vt:lpstr>Safety Management</vt:lpstr>
      <vt:lpstr>Confidentiality</vt:lpstr>
      <vt:lpstr>What is HIPAA?</vt:lpstr>
      <vt:lpstr>What is HIPAA?  (continued)</vt:lpstr>
      <vt:lpstr>Who has Access to Protected Health Information (PHI) ?  The ‘Need-to-Know’ Principle</vt:lpstr>
      <vt:lpstr>Email and Social Networks</vt:lpstr>
      <vt:lpstr>Patient’s Bill of Rights</vt:lpstr>
      <vt:lpstr>Patient’s Bill of Rights (continued)</vt:lpstr>
      <vt:lpstr>Patient’s Bill of Rights (continued)</vt:lpstr>
      <vt:lpstr>Patient’s Bill of Rights  (continued)</vt:lpstr>
      <vt:lpstr>Ethical Issues in Health Care</vt:lpstr>
      <vt:lpstr>Advance Directives</vt:lpstr>
      <vt:lpstr>ANA Code of Ethics for Nurses </vt:lpstr>
      <vt:lpstr> Infection Prevention </vt:lpstr>
      <vt:lpstr>INFECTION PREVENTION  TRAINING REQUIREMENTS</vt:lpstr>
      <vt:lpstr>MODES OF TRANSMISSION</vt:lpstr>
      <vt:lpstr>BREAKING THE CHAIN OF INFECTION</vt:lpstr>
      <vt:lpstr>Antibiotic resistant organisms</vt:lpstr>
      <vt:lpstr>Clostridium difficile</vt:lpstr>
      <vt:lpstr>HANDWASHING</vt:lpstr>
      <vt:lpstr>ALCOHOL BASED HAND GEL</vt:lpstr>
      <vt:lpstr>Nurses Nail Care</vt:lpstr>
      <vt:lpstr>PowerPoint Presentation</vt:lpstr>
      <vt:lpstr>OSHA BLOODBORNE PATHOGEN STANDARD</vt:lpstr>
      <vt:lpstr>OSHA’S Blood Borne Pathogen Regulations: Post Exposure and Follow Up</vt:lpstr>
      <vt:lpstr>Post Exposure and Follow Up (Continued)</vt:lpstr>
      <vt:lpstr>PRECAUTIONS FOR ALL BLOOD AND OTHER POTENTIALLY INFECTIOUS BODY FLUIDS</vt:lpstr>
      <vt:lpstr>PowerPoint Presentation</vt:lpstr>
      <vt:lpstr>Material Safety Data Sheets (MSDS)</vt:lpstr>
      <vt:lpstr>Electrical Safety</vt:lpstr>
      <vt:lpstr>Personal Protective Equipment (PPE)</vt:lpstr>
      <vt:lpstr>Prior to entering the patient’s room:   Put on protective garments before        entering the patient's room  Put on mask  Put on protective eyewear (if necessary)  Put on gown, tie at neck and back  Don disposable gloves   Leaving the patient’s room:  Remove protective garments before         leaving the patient's room  Take off gloves, turning them inside out         when removing  Take off gown, turning back into front         so that inside of gown is on the outside  Take off mask or respirator and eye         protection   Discard in clear waste receptacle   Wash hands</vt:lpstr>
      <vt:lpstr>Transmission-Based Precaution Protocol</vt:lpstr>
      <vt:lpstr>   Reference Source: www.joint commission. org </vt:lpstr>
      <vt:lpstr>National Patient Safety Goals</vt:lpstr>
      <vt:lpstr>National Patient Safety Goal</vt:lpstr>
      <vt:lpstr>National Patient Safety Goal:  </vt:lpstr>
      <vt:lpstr>National Patient Safety Goal: </vt:lpstr>
      <vt:lpstr>National Patient Safety Goal:  </vt:lpstr>
      <vt:lpstr>Reduce the Risk of  Healthcare Acquired Infections (HAI)</vt:lpstr>
      <vt:lpstr>Universal Protocol </vt:lpstr>
      <vt:lpstr>Why Performance Improvement?</vt:lpstr>
      <vt:lpstr> Dimensions of Performance</vt:lpstr>
      <vt:lpstr>Dimensions of Performance</vt:lpstr>
      <vt:lpstr>Rapid Response Team RRT</vt:lpstr>
      <vt:lpstr>Activating RRT</vt:lpstr>
      <vt:lpstr>Patient Safety Facts</vt:lpstr>
      <vt:lpstr>Medical Error</vt:lpstr>
      <vt:lpstr>  The Patient Safety: “ACE”</vt:lpstr>
      <vt:lpstr>Nurses are the Patient Safety “ACE”</vt:lpstr>
      <vt:lpstr>Nurses are the Patient Safety “ACE”</vt:lpstr>
      <vt:lpstr>Nurses are the Patient Safety “ACE”</vt:lpstr>
      <vt:lpstr>Disaster Preparedness </vt:lpstr>
      <vt:lpstr>Hospital Incident Command System - (HICS)</vt:lpstr>
      <vt:lpstr>Environment of Care</vt:lpstr>
      <vt:lpstr>Hazardous Materials, Waste and Chemicals</vt:lpstr>
      <vt:lpstr>Safety</vt:lpstr>
      <vt:lpstr>Environmental Security</vt:lpstr>
      <vt:lpstr>Fire Safety</vt:lpstr>
      <vt:lpstr>Fire Safety: Types of Fire Extinguishers and Their Use</vt:lpstr>
      <vt:lpstr>Fire Safety</vt:lpstr>
      <vt:lpstr>Extinguishing a Fire</vt:lpstr>
      <vt:lpstr>Limited English Proficiency (LEP)</vt:lpstr>
      <vt:lpstr>Communication with  LEP Patients</vt:lpstr>
      <vt:lpstr>Communication</vt:lpstr>
      <vt:lpstr>Non-Verbal Communication and Positive Approaches</vt:lpstr>
      <vt:lpstr>Define Our Image </vt:lpstr>
      <vt:lpstr>The Essence of Nursing</vt:lpstr>
    </vt:vector>
  </TitlesOfParts>
  <Company>Huntington Hospital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Cultural Diversity</dc:title>
  <dc:creator>dtanzi</dc:creator>
  <cp:lastModifiedBy>Mary Ellen Comiskey</cp:lastModifiedBy>
  <cp:revision>178</cp:revision>
  <cp:lastPrinted>2017-04-21T14:34:54Z</cp:lastPrinted>
  <dcterms:created xsi:type="dcterms:W3CDTF">2009-08-10T12:01:48Z</dcterms:created>
  <dcterms:modified xsi:type="dcterms:W3CDTF">2023-07-10T15:19:16Z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3DDECC45-C512-4A26-ABBE-2DA944EC9CA2</vt:lpwstr>
  </property>
  <property fmtid="{D5CDD505-2E9C-101B-9397-08002B2CF9AE}" pid="3" name="ArticulatePath">
    <vt:lpwstr>Universal Student-Faculty Orientation 5-2019</vt:lpwstr>
  </property>
</Properties>
</file>