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5" r:id="rId2"/>
    <p:sldId id="260" r:id="rId3"/>
    <p:sldId id="257" r:id="rId4"/>
    <p:sldId id="262" r:id="rId5"/>
    <p:sldId id="258" r:id="rId6"/>
    <p:sldId id="259" r:id="rId7"/>
    <p:sldId id="263" r:id="rId8"/>
    <p:sldId id="261" r:id="rId9"/>
    <p:sldId id="264" r:id="rId10"/>
  </p:sldIdLst>
  <p:sldSz cx="9144000" cy="6858000" type="screen4x3"/>
  <p:notesSz cx="7086600" cy="942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/>
          <a:lstStyle>
            <a:lvl1pPr algn="r">
              <a:defRPr sz="1200"/>
            </a:lvl1pPr>
          </a:lstStyle>
          <a:p>
            <a:fld id="{56FBAE8E-28A5-4836-8854-162BA86C4B4E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56626"/>
            <a:ext cx="3070860" cy="471488"/>
          </a:xfrm>
          <a:prstGeom prst="rect">
            <a:avLst/>
          </a:prstGeom>
        </p:spPr>
        <p:txBody>
          <a:bodyPr vert="horz" lIns="94375" tIns="47188" rIns="94375" bIns="47188" rtlCol="0" anchor="b"/>
          <a:lstStyle>
            <a:lvl1pPr algn="r">
              <a:defRPr sz="1200"/>
            </a:lvl1pPr>
          </a:lstStyle>
          <a:p>
            <a:fld id="{EFDA231E-84F7-4943-98C9-D92CE6FCB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0279-4271-0C4A-A510-EC71BD5B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" y="7144"/>
            <a:ext cx="9134473" cy="685085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0CD7575-0E56-9D4C-8FA6-CEEC92FEF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2" y="532298"/>
            <a:ext cx="1235528" cy="85194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06E9E4B0-455C-7044-9DEF-8409BE4A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49" y="457201"/>
            <a:ext cx="5479195" cy="881063"/>
          </a:xfrm>
        </p:spPr>
        <p:txBody>
          <a:bodyPr tIns="0" rIns="0" bIns="0" anchor="t" anchorCtr="0"/>
          <a:lstStyle>
            <a:lvl1pPr>
              <a:lnSpc>
                <a:spcPts val="3000"/>
              </a:lnSpc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43C34D0-33A8-6341-85F3-F894045DF61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19101" y="2456329"/>
            <a:ext cx="2606278" cy="620248"/>
          </a:xfrm>
          <a:prstGeom prst="rect">
            <a:avLst/>
          </a:prstGeom>
        </p:spPr>
        <p:txBody>
          <a:bodyPr lIns="0" tIns="182880" rIns="0" bIns="0"/>
          <a:lstStyle>
            <a:lvl1pPr algn="l">
              <a:defRPr sz="135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350" b="0" i="0">
                <a:solidFill>
                  <a:schemeClr val="accent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3150C26-72E3-044F-B1D0-879F3183FE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1" y="1338264"/>
            <a:ext cx="4054079" cy="1118066"/>
          </a:xfrm>
        </p:spPr>
        <p:txBody>
          <a:bodyPr tIns="228600" anchor="t" anchorCtr="0"/>
          <a:lstStyle>
            <a:lvl1pPr>
              <a:spcAft>
                <a:spcPts val="0"/>
              </a:spcAft>
              <a:defRPr sz="1800" b="0">
                <a:solidFill>
                  <a:schemeClr val="accent2"/>
                </a:solidFill>
              </a:defRPr>
            </a:lvl1pPr>
            <a:lvl2pPr>
              <a:defRPr sz="1800" b="0"/>
            </a:lvl2pPr>
            <a:lvl3pPr marL="0" indent="0">
              <a:buNone/>
              <a:defRPr sz="1800" b="0">
                <a:solidFill>
                  <a:schemeClr val="accent2"/>
                </a:solidFill>
              </a:defRPr>
            </a:lvl3pPr>
            <a:lvl4pPr marL="0" indent="0">
              <a:buNone/>
              <a:defRPr sz="1800" b="0"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 sz="1800" b="0">
                <a:solidFill>
                  <a:schemeClr val="accent2"/>
                </a:solidFill>
              </a:defRPr>
            </a:lvl5pPr>
            <a:lvl6pPr marL="0" indent="0">
              <a:buFontTx/>
              <a:buNone/>
              <a:defRPr sz="1800" b="0">
                <a:solidFill>
                  <a:schemeClr val="accent2"/>
                </a:solidFill>
              </a:defRPr>
            </a:lvl6pPr>
            <a:lvl7pPr marL="0" indent="0">
              <a:buFontTx/>
              <a:buNone/>
              <a:defRPr sz="1800" b="0">
                <a:solidFill>
                  <a:schemeClr val="accent2"/>
                </a:solidFill>
              </a:defRPr>
            </a:lvl7pPr>
            <a:lvl8pPr marL="0" indent="0">
              <a:buFontTx/>
              <a:buNone/>
              <a:defRPr sz="1800" b="0">
                <a:solidFill>
                  <a:schemeClr val="accent2"/>
                </a:solidFill>
              </a:defRPr>
            </a:lvl8pPr>
            <a:lvl9pPr marL="0" indent="0">
              <a:buFontTx/>
              <a:buNone/>
              <a:defRPr sz="18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0050E8A-AD8B-6941-BDBD-567F63FB63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6029" y="457200"/>
            <a:ext cx="1558871" cy="1512888"/>
          </a:xfrm>
          <a:solidFill>
            <a:schemeClr val="bg1"/>
          </a:solidFill>
        </p:spPr>
        <p:txBody>
          <a:bodyPr tIns="0"/>
          <a:lstStyle>
            <a:lvl1pPr algn="ctr">
              <a:defRPr sz="750"/>
            </a:lvl1pPr>
          </a:lstStyle>
          <a:p>
            <a:r>
              <a:rPr lang="en-US"/>
              <a:t>Insert entity logo or delete this box to reveal default logo</a:t>
            </a:r>
          </a:p>
        </p:txBody>
      </p:sp>
    </p:spTree>
    <p:extLst>
      <p:ext uri="{BB962C8B-B14F-4D97-AF65-F5344CB8AC3E}">
        <p14:creationId xmlns:p14="http://schemas.microsoft.com/office/powerpoint/2010/main" val="2078643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00B2-6999-4C33-B537-0CADCD2CC49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1A1C-E465-420E-AB13-0BAE8ADA2F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5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90" t="-6551" r="-15887" b="-10153"/>
          <a:stretch/>
        </p:blipFill>
        <p:spPr>
          <a:xfrm>
            <a:off x="7010400" y="457201"/>
            <a:ext cx="1925766" cy="12772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7775E6-B85B-714B-B1A0-CCD6C1BC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Nursing Student Orientation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F293AC6-FE1C-C04D-8CB2-61AB1AE408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Fire Safety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1">
            <a:extLst>
              <a:ext uri="{FF2B5EF4-FFF2-40B4-BE49-F238E27FC236}">
                <a16:creationId xmlns:a16="http://schemas.microsoft.com/office/drawing/2014/main" id="{FCA6F649-8161-1748-A361-AB03837C64F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19101" y="2699497"/>
            <a:ext cx="2606278" cy="465186"/>
          </a:xfrm>
        </p:spPr>
        <p:txBody>
          <a:bodyPr/>
          <a:lstStyle/>
          <a:p>
            <a:r>
              <a:rPr lang="en-US" dirty="0" smtClean="0"/>
              <a:t>Version </a:t>
            </a:r>
            <a:r>
              <a:rPr lang="en-US" dirty="0" smtClean="0"/>
              <a:t>F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52950"/>
            <a:ext cx="3546882" cy="25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1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Impact" pitchFamily="34" charset="0"/>
              </a:rPr>
              <a:t>CODE RED</a:t>
            </a:r>
            <a:endParaRPr lang="en-US" sz="72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171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2362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0" y="259080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Know the alarm code for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Your work station, unit or department.</a:t>
            </a:r>
            <a:endParaRPr 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" name="Picture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R - A - C - E</a:t>
            </a:r>
            <a:endParaRPr 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Picture Placeholder 4" descr="bd06725_.wm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14" b="5214"/>
          <a:stretch>
            <a:fillRect/>
          </a:stretch>
        </p:blipFill>
        <p:spPr>
          <a:xfrm>
            <a:off x="1858108" y="567531"/>
            <a:ext cx="2170112" cy="19780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772400" cy="8048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Impact" pitchFamily="34" charset="0"/>
              </a:rPr>
              <a:t>R = Rescue		A= Alarm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Impact" pitchFamily="34" charset="0"/>
              </a:rPr>
              <a:t>C= Confine		E= Extinguish/Evacuate</a:t>
            </a:r>
            <a:endParaRPr lang="en-US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19400"/>
            <a:ext cx="2209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2743200"/>
            <a:ext cx="2057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Types of Fires</a:t>
            </a:r>
            <a:br>
              <a:rPr lang="en-US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2019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33600" y="1524000"/>
            <a:ext cx="6473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Impact" pitchFamily="34" charset="0"/>
              </a:rPr>
              <a:t>Type A: Ordinary Combustibles paper,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Impact" pitchFamily="34" charset="0"/>
              </a:rPr>
              <a:t>Wood, plastics and people</a:t>
            </a:r>
            <a:endParaRPr lang="en-US" sz="32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1847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0" y="3200400"/>
            <a:ext cx="6343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Type B: Flammable liquids or gas</a:t>
            </a:r>
            <a:endParaRPr lang="en-US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1695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09800" y="5105400"/>
            <a:ext cx="419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Type C: Electrical Fire</a:t>
            </a:r>
            <a:endParaRPr lang="en-US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0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Impact" pitchFamily="34" charset="0"/>
              </a:rPr>
              <a:t>Fire Extinguishers</a:t>
            </a:r>
            <a:endParaRPr lang="en-US" sz="4000" b="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72000"/>
            <a:ext cx="5486400" cy="16002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latin typeface="Impact" pitchFamily="34" charset="0"/>
              </a:rPr>
              <a:t>A= Water for wood, paper  linen</a:t>
            </a:r>
          </a:p>
          <a:p>
            <a:r>
              <a:rPr lang="en-US" sz="2800" b="1" dirty="0" smtClean="0">
                <a:latin typeface="Impact" pitchFamily="34" charset="0"/>
              </a:rPr>
              <a:t>B/C=CO</a:t>
            </a:r>
            <a:r>
              <a:rPr lang="en-US" sz="2800" b="1" baseline="-25000" dirty="0" smtClean="0">
                <a:latin typeface="Impact" pitchFamily="34" charset="0"/>
              </a:rPr>
              <a:t>2 </a:t>
            </a:r>
            <a:r>
              <a:rPr lang="en-US" sz="2800" b="1" dirty="0" smtClean="0">
                <a:latin typeface="Impact" pitchFamily="34" charset="0"/>
              </a:rPr>
              <a:t> for liquid and electrical fires</a:t>
            </a:r>
          </a:p>
          <a:p>
            <a:r>
              <a:rPr lang="en-US" sz="2800" b="1" dirty="0" smtClean="0">
                <a:latin typeface="Impact" pitchFamily="34" charset="0"/>
              </a:rPr>
              <a:t>ABC=Dry chemical for all fire types</a:t>
            </a:r>
            <a:endParaRPr lang="en-US" sz="2800" b="1" dirty="0">
              <a:latin typeface="Impac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295400"/>
            <a:ext cx="1571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1714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676401" y="2362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B/C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A/B/C</a:t>
            </a:r>
            <a:endParaRPr lang="en-US" b="1" dirty="0"/>
          </a:p>
        </p:txBody>
      </p:sp>
      <p:pic>
        <p:nvPicPr>
          <p:cNvPr id="13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91000"/>
            <a:ext cx="8686800" cy="1981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Impact" pitchFamily="34" charset="0"/>
              </a:rPr>
              <a:t>P-A-S-S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Impact" pitchFamily="34" charset="0"/>
              </a:rPr>
              <a:t>     P= Pull     A- Aim     S= Squeeze     S= Sweep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Impact" pitchFamily="34" charset="0"/>
              </a:rPr>
              <a:t>Always sweep at the base of the fire</a:t>
            </a:r>
            <a:endParaRPr lang="en-US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304800"/>
            <a:ext cx="4405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How to use the </a:t>
            </a:r>
          </a:p>
          <a:p>
            <a:pPr algn="ctr"/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Fire Extinguisher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184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81200"/>
            <a:ext cx="1647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905000"/>
            <a:ext cx="1457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607" y="914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Never let the fire get between you and the exit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1733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36052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84225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Always be aware of the nearest fire alarm pull station, telephone to dial </a:t>
            </a:r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</a:rPr>
              <a:t>3333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, the nearest fire extinguisher and exit route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731" y="3798887"/>
            <a:ext cx="23622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962" y="37338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762" y="379888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9562" y="3798887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00400" y="5105400"/>
            <a:ext cx="56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Impact" pitchFamily="34" charset="0"/>
              </a:rPr>
              <a:t>3333</a:t>
            </a:r>
            <a:endParaRPr lang="en-US" sz="1400" dirty="0">
              <a:latin typeface="Impact" pitchFamily="34" charset="0"/>
            </a:endParaRPr>
          </a:p>
        </p:txBody>
      </p:sp>
      <p:pic>
        <p:nvPicPr>
          <p:cNvPr id="9" name="Picture 1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Always remember never to block sprinkler heads or store items within 18 “ of the ceiling.  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388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1095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12144" y="548640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Impact" pitchFamily="34" charset="0"/>
              </a:rPr>
              <a:t>18</a:t>
            </a:r>
            <a:endParaRPr lang="en-US" sz="3600" dirty="0">
              <a:latin typeface="Impact" pitchFamily="34" charset="0"/>
            </a:endParaRPr>
          </a:p>
        </p:txBody>
      </p:sp>
      <p:pic>
        <p:nvPicPr>
          <p:cNvPr id="6" name="Picture 1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628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177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Verdana</vt:lpstr>
      <vt:lpstr>Office Theme</vt:lpstr>
      <vt:lpstr>Nursing Student Orientation</vt:lpstr>
      <vt:lpstr>CODE RED</vt:lpstr>
      <vt:lpstr>R - A - C - E</vt:lpstr>
      <vt:lpstr>Types of Fires </vt:lpstr>
      <vt:lpstr>Fire Extinguishers</vt:lpstr>
      <vt:lpstr>PowerPoint Presentation</vt:lpstr>
      <vt:lpstr>Never let the fire get between you and the exit</vt:lpstr>
      <vt:lpstr>Always be aware of the nearest fire alarm pull station, telephone to dial 3333, the nearest fire extinguisher and exit route</vt:lpstr>
      <vt:lpstr>Always remember never to block sprinkler heads or store items within 18 “ of the ceiling.  </vt:lpstr>
    </vt:vector>
  </TitlesOfParts>
  <Company>New Island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Island Hospital Fire Safety</dc:title>
  <dc:creator>bsmith</dc:creator>
  <cp:lastModifiedBy>Edell, Terry</cp:lastModifiedBy>
  <cp:revision>32</cp:revision>
  <dcterms:created xsi:type="dcterms:W3CDTF">2008-06-06T21:30:51Z</dcterms:created>
  <dcterms:modified xsi:type="dcterms:W3CDTF">2023-08-23T13:49:32Z</dcterms:modified>
</cp:coreProperties>
</file>